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12192000"/>
  <p:notesSz cx="6858000" cy="9144000"/>
  <p:embeddedFontLst>
    <p:embeddedFont>
      <p:font typeface="Century Gothic"/>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8" roundtripDataSignature="AMtx7mjysPgbITuyA7L6uF+NAVQhCRBK2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D94A6B6-A48A-4EFC-9137-61ADD6976EBB}">
  <a:tblStyle styleId="{1D94A6B6-A48A-4EFC-9137-61ADD6976EBB}"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CenturyGothic-bold.fntdata"/><Relationship Id="rId12" Type="http://schemas.openxmlformats.org/officeDocument/2006/relationships/slide" Target="slides/slide7.xml"/><Relationship Id="rId34" Type="http://schemas.openxmlformats.org/officeDocument/2006/relationships/font" Target="fonts/CenturyGothic-regular.fntdata"/><Relationship Id="rId15" Type="http://schemas.openxmlformats.org/officeDocument/2006/relationships/slide" Target="slides/slide10.xml"/><Relationship Id="rId37" Type="http://schemas.openxmlformats.org/officeDocument/2006/relationships/font" Target="fonts/CenturyGothic-boldItalic.fntdata"/><Relationship Id="rId14" Type="http://schemas.openxmlformats.org/officeDocument/2006/relationships/slide" Target="slides/slide9.xml"/><Relationship Id="rId36" Type="http://schemas.openxmlformats.org/officeDocument/2006/relationships/font" Target="fonts/CenturyGothic-italic.fntdata"/><Relationship Id="rId17" Type="http://schemas.openxmlformats.org/officeDocument/2006/relationships/slide" Target="slides/slide12.xml"/><Relationship Id="rId16" Type="http://schemas.openxmlformats.org/officeDocument/2006/relationships/slide" Target="slides/slide11.xml"/><Relationship Id="rId38" Type="http://customschemas.google.com/relationships/presentationmetadata" Target="meta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248db3cae2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g2248db3cae2_0_1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248db3cae2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2248db3cae2_0_3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248db3cae2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2248db3cae2_0_3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248db3cae2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g2248db3cae2_0_3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248db3cae2_0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2248db3cae2_0_3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248db3cae2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2248db3cae2_0_3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248db3cae2_0_4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g2248db3cae2_0_4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248db3cae2_0_4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g2248db3cae2_0_4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248db3cae2_0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g2248db3cae2_0_4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248db3cae2_0_5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g2248db3cae2_0_5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248db3cae2_0_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g2248db3cae2_0_5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248db3cae2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g2248db3cae2_0_16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248db3cae2_0_5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g2248db3cae2_0_5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2248db3cae2_0_5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g2248db3cae2_0_5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248db3cae2_0_5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g2248db3cae2_0_5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248db3cae2_0_5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g2248db3cae2_0_5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248db3cae2_0_5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g2248db3cae2_0_5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248db3cae2_0_5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g2248db3cae2_0_5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2248db3cae2_0_5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g2248db3cae2_0_5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2248db3cae2_0_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g2248db3cae2_0_5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2248db3cae2_0_6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g2248db3cae2_0_6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248db3cae2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g2248db3cae2_0_1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248db3cae2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g2248db3cae2_0_1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248db3cae2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g2248db3cae2_0_2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248db3cae2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g2248db3cae2_0_2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248db3cae2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g2248db3cae2_0_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248db3cae2_0_4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2248db3cae2_0_4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248db3cae2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2248db3cae2_0_3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38" name="Shape 38"/>
        <p:cNvGrpSpPr/>
        <p:nvPr/>
      </p:nvGrpSpPr>
      <p:grpSpPr>
        <a:xfrm>
          <a:off x="0" y="0"/>
          <a:ext cx="0" cy="0"/>
          <a:chOff x="0" y="0"/>
          <a:chExt cx="0" cy="0"/>
        </a:xfrm>
      </p:grpSpPr>
      <p:sp>
        <p:nvSpPr>
          <p:cNvPr id="39" name="Google Shape;39;p32"/>
          <p:cNvSpPr txBox="1"/>
          <p:nvPr>
            <p:ph type="ctrTitle"/>
          </p:nvPr>
        </p:nvSpPr>
        <p:spPr>
          <a:xfrm>
            <a:off x="2589213" y="2514600"/>
            <a:ext cx="8915399" cy="22627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2"/>
          <p:cNvSpPr txBox="1"/>
          <p:nvPr>
            <p:ph idx="1" type="subTitle"/>
          </p:nvPr>
        </p:nvSpPr>
        <p:spPr>
          <a:xfrm>
            <a:off x="2589213" y="4777379"/>
            <a:ext cx="8915399" cy="1126283"/>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p:txBody>
      </p:sp>
      <p:sp>
        <p:nvSpPr>
          <p:cNvPr id="41" name="Google Shape;41;p3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2"/>
          <p:cNvSpPr/>
          <p:nvPr/>
        </p:nvSpPr>
        <p:spPr>
          <a:xfrm>
            <a:off x="0" y="4323810"/>
            <a:ext cx="1744652" cy="778589"/>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2"/>
          <p:cNvSpPr txBox="1"/>
          <p:nvPr>
            <p:ph idx="12" type="sldNum"/>
          </p:nvPr>
        </p:nvSpPr>
        <p:spPr>
          <a:xfrm>
            <a:off x="531812" y="4529540"/>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sottotitolo">
  <p:cSld name="Titolo e sottotitolo">
    <p:spTree>
      <p:nvGrpSpPr>
        <p:cNvPr id="104" name="Shape 104"/>
        <p:cNvGrpSpPr/>
        <p:nvPr/>
      </p:nvGrpSpPr>
      <p:grpSpPr>
        <a:xfrm>
          <a:off x="0" y="0"/>
          <a:ext cx="0" cy="0"/>
          <a:chOff x="0" y="0"/>
          <a:chExt cx="0" cy="0"/>
        </a:xfrm>
      </p:grpSpPr>
      <p:sp>
        <p:nvSpPr>
          <p:cNvPr id="105" name="Google Shape;105;p41"/>
          <p:cNvSpPr txBox="1"/>
          <p:nvPr>
            <p:ph type="title"/>
          </p:nvPr>
        </p:nvSpPr>
        <p:spPr>
          <a:xfrm>
            <a:off x="2589212" y="609600"/>
            <a:ext cx="8915399" cy="311704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41"/>
          <p:cNvSpPr txBox="1"/>
          <p:nvPr>
            <p:ph idx="1" type="body"/>
          </p:nvPr>
        </p:nvSpPr>
        <p:spPr>
          <a:xfrm>
            <a:off x="2589212" y="4354046"/>
            <a:ext cx="8915399"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07" name="Google Shape;107;p4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4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41"/>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41"/>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zione con didascalia">
  <p:cSld name="Citazione con didascalia">
    <p:spTree>
      <p:nvGrpSpPr>
        <p:cNvPr id="111" name="Shape 111"/>
        <p:cNvGrpSpPr/>
        <p:nvPr/>
      </p:nvGrpSpPr>
      <p:grpSpPr>
        <a:xfrm>
          <a:off x="0" y="0"/>
          <a:ext cx="0" cy="0"/>
          <a:chOff x="0" y="0"/>
          <a:chExt cx="0" cy="0"/>
        </a:xfrm>
      </p:grpSpPr>
      <p:sp>
        <p:nvSpPr>
          <p:cNvPr id="112" name="Google Shape;112;p42"/>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42"/>
          <p:cNvSpPr txBox="1"/>
          <p:nvPr>
            <p:ph idx="1" type="body"/>
          </p:nvPr>
        </p:nvSpPr>
        <p:spPr>
          <a:xfrm>
            <a:off x="3275012" y="3505200"/>
            <a:ext cx="753655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600"/>
              <a:buFont typeface="Century Gothic"/>
              <a:buNone/>
              <a:defRPr sz="1600">
                <a:solidFill>
                  <a:srgbClr val="7F7F7F"/>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14" name="Google Shape;114;p42"/>
          <p:cNvSpPr txBox="1"/>
          <p:nvPr>
            <p:ph idx="2" type="body"/>
          </p:nvPr>
        </p:nvSpPr>
        <p:spPr>
          <a:xfrm>
            <a:off x="2589212" y="4354046"/>
            <a:ext cx="8915399"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15" name="Google Shape;115;p4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4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42"/>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2"/>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
        <p:nvSpPr>
          <p:cNvPr id="119" name="Google Shape;119;p42"/>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it-IT" sz="8000" u="none" cap="none" strike="noStrike">
                <a:solidFill>
                  <a:schemeClr val="accent1"/>
                </a:solidFill>
                <a:latin typeface="Arial"/>
                <a:ea typeface="Arial"/>
                <a:cs typeface="Arial"/>
                <a:sym typeface="Arial"/>
              </a:rPr>
              <a:t>“</a:t>
            </a:r>
            <a:endParaRPr/>
          </a:p>
        </p:txBody>
      </p:sp>
      <p:sp>
        <p:nvSpPr>
          <p:cNvPr id="120" name="Google Shape;120;p42"/>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it-IT" sz="8000" u="none" cap="none" strike="noStrike">
                <a:solidFill>
                  <a:schemeClr val="accent1"/>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da nome">
  <p:cSld name="Scheda nome">
    <p:spTree>
      <p:nvGrpSpPr>
        <p:cNvPr id="121" name="Shape 121"/>
        <p:cNvGrpSpPr/>
        <p:nvPr/>
      </p:nvGrpSpPr>
      <p:grpSpPr>
        <a:xfrm>
          <a:off x="0" y="0"/>
          <a:ext cx="0" cy="0"/>
          <a:chOff x="0" y="0"/>
          <a:chExt cx="0" cy="0"/>
        </a:xfrm>
      </p:grpSpPr>
      <p:sp>
        <p:nvSpPr>
          <p:cNvPr id="122" name="Google Shape;122;p43"/>
          <p:cNvSpPr txBox="1"/>
          <p:nvPr>
            <p:ph type="title"/>
          </p:nvPr>
        </p:nvSpPr>
        <p:spPr>
          <a:xfrm>
            <a:off x="2589213" y="2438400"/>
            <a:ext cx="8915400" cy="272484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43"/>
          <p:cNvSpPr txBox="1"/>
          <p:nvPr>
            <p:ph idx="1"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24" name="Google Shape;124;p43"/>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43"/>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43"/>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43"/>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da nome citazione">
  <p:cSld name="Scheda nome citazione">
    <p:spTree>
      <p:nvGrpSpPr>
        <p:cNvPr id="128" name="Shape 128"/>
        <p:cNvGrpSpPr/>
        <p:nvPr/>
      </p:nvGrpSpPr>
      <p:grpSpPr>
        <a:xfrm>
          <a:off x="0" y="0"/>
          <a:ext cx="0" cy="0"/>
          <a:chOff x="0" y="0"/>
          <a:chExt cx="0" cy="0"/>
        </a:xfrm>
      </p:grpSpPr>
      <p:sp>
        <p:nvSpPr>
          <p:cNvPr id="129" name="Google Shape;129;p44"/>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44"/>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31" name="Google Shape;131;p44"/>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32" name="Google Shape;132;p44"/>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44"/>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44"/>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44"/>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
        <p:nvSpPr>
          <p:cNvPr id="136" name="Google Shape;136;p44"/>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it-IT" sz="8000" u="none" cap="none" strike="noStrike">
                <a:solidFill>
                  <a:schemeClr val="accent1"/>
                </a:solidFill>
                <a:latin typeface="Arial"/>
                <a:ea typeface="Arial"/>
                <a:cs typeface="Arial"/>
                <a:sym typeface="Arial"/>
              </a:rPr>
              <a:t>“</a:t>
            </a:r>
            <a:endParaRPr/>
          </a:p>
        </p:txBody>
      </p:sp>
      <p:sp>
        <p:nvSpPr>
          <p:cNvPr id="137" name="Google Shape;137;p44"/>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it-IT" sz="8000" u="none" cap="none" strike="noStrike">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o o falso">
  <p:cSld name="Vero o falso">
    <p:spTree>
      <p:nvGrpSpPr>
        <p:cNvPr id="138" name="Shape 138"/>
        <p:cNvGrpSpPr/>
        <p:nvPr/>
      </p:nvGrpSpPr>
      <p:grpSpPr>
        <a:xfrm>
          <a:off x="0" y="0"/>
          <a:ext cx="0" cy="0"/>
          <a:chOff x="0" y="0"/>
          <a:chExt cx="0" cy="0"/>
        </a:xfrm>
      </p:grpSpPr>
      <p:sp>
        <p:nvSpPr>
          <p:cNvPr id="139" name="Google Shape;139;p45"/>
          <p:cNvSpPr txBox="1"/>
          <p:nvPr>
            <p:ph type="title"/>
          </p:nvPr>
        </p:nvSpPr>
        <p:spPr>
          <a:xfrm>
            <a:off x="2589212" y="627407"/>
            <a:ext cx="8915399" cy="288002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45"/>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1" name="Google Shape;141;p45"/>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2" name="Google Shape;142;p45"/>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45"/>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45"/>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45"/>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146" name="Shape 146"/>
        <p:cNvGrpSpPr/>
        <p:nvPr/>
      </p:nvGrpSpPr>
      <p:grpSpPr>
        <a:xfrm>
          <a:off x="0" y="0"/>
          <a:ext cx="0" cy="0"/>
          <a:chOff x="0" y="0"/>
          <a:chExt cx="0" cy="0"/>
        </a:xfrm>
      </p:grpSpPr>
      <p:sp>
        <p:nvSpPr>
          <p:cNvPr id="147" name="Google Shape;147;p46"/>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46"/>
          <p:cNvSpPr txBox="1"/>
          <p:nvPr>
            <p:ph idx="1" type="body"/>
          </p:nvPr>
        </p:nvSpPr>
        <p:spPr>
          <a:xfrm rot="5400000">
            <a:off x="5103812" y="-381000"/>
            <a:ext cx="3886200" cy="89154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9" name="Google Shape;149;p46"/>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46"/>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46"/>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46"/>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153" name="Shape 153"/>
        <p:cNvGrpSpPr/>
        <p:nvPr/>
      </p:nvGrpSpPr>
      <p:grpSpPr>
        <a:xfrm>
          <a:off x="0" y="0"/>
          <a:ext cx="0" cy="0"/>
          <a:chOff x="0" y="0"/>
          <a:chExt cx="0" cy="0"/>
        </a:xfrm>
      </p:grpSpPr>
      <p:sp>
        <p:nvSpPr>
          <p:cNvPr id="154" name="Google Shape;154;p47"/>
          <p:cNvSpPr txBox="1"/>
          <p:nvPr>
            <p:ph type="title"/>
          </p:nvPr>
        </p:nvSpPr>
        <p:spPr>
          <a:xfrm rot="5400000">
            <a:off x="7756704" y="2165513"/>
            <a:ext cx="5283817" cy="2207601"/>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47"/>
          <p:cNvSpPr txBox="1"/>
          <p:nvPr>
            <p:ph idx="1" type="body"/>
          </p:nvPr>
        </p:nvSpPr>
        <p:spPr>
          <a:xfrm rot="5400000">
            <a:off x="3185803" y="30814"/>
            <a:ext cx="5283817" cy="64770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56" name="Google Shape;156;p4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4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47"/>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47"/>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45" name="Shape 45"/>
        <p:cNvGrpSpPr/>
        <p:nvPr/>
      </p:nvGrpSpPr>
      <p:grpSpPr>
        <a:xfrm>
          <a:off x="0" y="0"/>
          <a:ext cx="0" cy="0"/>
          <a:chOff x="0" y="0"/>
          <a:chExt cx="0" cy="0"/>
        </a:xfrm>
      </p:grpSpPr>
      <p:sp>
        <p:nvSpPr>
          <p:cNvPr id="46" name="Google Shape;46;p33"/>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3"/>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48" name="Google Shape;48;p33"/>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3"/>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3"/>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33"/>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52" name="Shape 52"/>
        <p:cNvGrpSpPr/>
        <p:nvPr/>
      </p:nvGrpSpPr>
      <p:grpSpPr>
        <a:xfrm>
          <a:off x="0" y="0"/>
          <a:ext cx="0" cy="0"/>
          <a:chOff x="0" y="0"/>
          <a:chExt cx="0" cy="0"/>
        </a:xfrm>
      </p:grpSpPr>
      <p:sp>
        <p:nvSpPr>
          <p:cNvPr id="53" name="Google Shape;53;p34"/>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4"/>
          <p:cNvSpPr txBox="1"/>
          <p:nvPr>
            <p:ph idx="1" type="body"/>
          </p:nvPr>
        </p:nvSpPr>
        <p:spPr>
          <a:xfrm>
            <a:off x="2939373" y="1972703"/>
            <a:ext cx="3992732"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55" name="Google Shape;55;p34"/>
          <p:cNvSpPr txBox="1"/>
          <p:nvPr>
            <p:ph idx="2" type="body"/>
          </p:nvPr>
        </p:nvSpPr>
        <p:spPr>
          <a:xfrm>
            <a:off x="2589212" y="2548966"/>
            <a:ext cx="4342893" cy="335406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56" name="Google Shape;56;p34"/>
          <p:cNvSpPr txBox="1"/>
          <p:nvPr>
            <p:ph idx="3" type="body"/>
          </p:nvPr>
        </p:nvSpPr>
        <p:spPr>
          <a:xfrm>
            <a:off x="7506629" y="1969475"/>
            <a:ext cx="3999001"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57" name="Google Shape;57;p34"/>
          <p:cNvSpPr txBox="1"/>
          <p:nvPr>
            <p:ph idx="4" type="body"/>
          </p:nvPr>
        </p:nvSpPr>
        <p:spPr>
          <a:xfrm>
            <a:off x="7166957" y="2545738"/>
            <a:ext cx="4338674" cy="335406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58" name="Google Shape;58;p34"/>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4"/>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4"/>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4"/>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62" name="Shape 62"/>
        <p:cNvGrpSpPr/>
        <p:nvPr/>
      </p:nvGrpSpPr>
      <p:grpSpPr>
        <a:xfrm>
          <a:off x="0" y="0"/>
          <a:ext cx="0" cy="0"/>
          <a:chOff x="0" y="0"/>
          <a:chExt cx="0" cy="0"/>
        </a:xfrm>
      </p:grpSpPr>
      <p:sp>
        <p:nvSpPr>
          <p:cNvPr id="63" name="Google Shape;63;p35"/>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5"/>
          <p:cNvSpPr txBox="1"/>
          <p:nvPr>
            <p:ph idx="1" type="body"/>
          </p:nvPr>
        </p:nvSpPr>
        <p:spPr>
          <a:xfrm>
            <a:off x="2589212" y="2133600"/>
            <a:ext cx="4313864"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65" name="Google Shape;65;p35"/>
          <p:cNvSpPr txBox="1"/>
          <p:nvPr>
            <p:ph idx="2" type="body"/>
          </p:nvPr>
        </p:nvSpPr>
        <p:spPr>
          <a:xfrm>
            <a:off x="7190747" y="2126222"/>
            <a:ext cx="4313864"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66" name="Google Shape;66;p35"/>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5"/>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5"/>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5"/>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70" name="Shape 70"/>
        <p:cNvGrpSpPr/>
        <p:nvPr/>
      </p:nvGrpSpPr>
      <p:grpSpPr>
        <a:xfrm>
          <a:off x="0" y="0"/>
          <a:ext cx="0" cy="0"/>
          <a:chOff x="0" y="0"/>
          <a:chExt cx="0" cy="0"/>
        </a:xfrm>
      </p:grpSpPr>
      <p:sp>
        <p:nvSpPr>
          <p:cNvPr id="71" name="Google Shape;71;p36"/>
          <p:cNvSpPr txBox="1"/>
          <p:nvPr>
            <p:ph type="title"/>
          </p:nvPr>
        </p:nvSpPr>
        <p:spPr>
          <a:xfrm>
            <a:off x="2589212" y="2058750"/>
            <a:ext cx="8915399"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6"/>
          <p:cNvSpPr txBox="1"/>
          <p:nvPr>
            <p:ph idx="1" type="body"/>
          </p:nvPr>
        </p:nvSpPr>
        <p:spPr>
          <a:xfrm>
            <a:off x="2589212" y="3530129"/>
            <a:ext cx="8915399"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2000"/>
              <a:buNone/>
              <a:defRPr sz="20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73" name="Google Shape;73;p36"/>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6"/>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6"/>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6"/>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77" name="Shape 77"/>
        <p:cNvGrpSpPr/>
        <p:nvPr/>
      </p:nvGrpSpPr>
      <p:grpSpPr>
        <a:xfrm>
          <a:off x="0" y="0"/>
          <a:ext cx="0" cy="0"/>
          <a:chOff x="0" y="0"/>
          <a:chExt cx="0" cy="0"/>
        </a:xfrm>
      </p:grpSpPr>
      <p:sp>
        <p:nvSpPr>
          <p:cNvPr id="78" name="Google Shape;78;p37"/>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7"/>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7"/>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83" name="Shape 83"/>
        <p:cNvGrpSpPr/>
        <p:nvPr/>
      </p:nvGrpSpPr>
      <p:grpSpPr>
        <a:xfrm>
          <a:off x="0" y="0"/>
          <a:ext cx="0" cy="0"/>
          <a:chOff x="0" y="0"/>
          <a:chExt cx="0" cy="0"/>
        </a:xfrm>
      </p:grpSpPr>
      <p:sp>
        <p:nvSpPr>
          <p:cNvPr id="84" name="Google Shape;84;p38"/>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8"/>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8"/>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38"/>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88" name="Shape 88"/>
        <p:cNvGrpSpPr/>
        <p:nvPr/>
      </p:nvGrpSpPr>
      <p:grpSpPr>
        <a:xfrm>
          <a:off x="0" y="0"/>
          <a:ext cx="0" cy="0"/>
          <a:chOff x="0" y="0"/>
          <a:chExt cx="0" cy="0"/>
        </a:xfrm>
      </p:grpSpPr>
      <p:sp>
        <p:nvSpPr>
          <p:cNvPr id="89" name="Google Shape;89;p39"/>
          <p:cNvSpPr txBox="1"/>
          <p:nvPr>
            <p:ph type="title"/>
          </p:nvPr>
        </p:nvSpPr>
        <p:spPr>
          <a:xfrm>
            <a:off x="2589212" y="446088"/>
            <a:ext cx="3505199" cy="97631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000"/>
              <a:buFont typeface="Century Gothic"/>
              <a:buNone/>
              <a:defRPr b="0"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9"/>
          <p:cNvSpPr txBox="1"/>
          <p:nvPr>
            <p:ph idx="1" type="body"/>
          </p:nvPr>
        </p:nvSpPr>
        <p:spPr>
          <a:xfrm>
            <a:off x="6323012" y="446088"/>
            <a:ext cx="5181600" cy="5414963"/>
          </a:xfrm>
          <a:prstGeom prst="rect">
            <a:avLst/>
          </a:prstGeom>
          <a:noFill/>
          <a:ln>
            <a:noFill/>
          </a:ln>
        </p:spPr>
        <p:txBody>
          <a:bodyPr anchorCtr="0" anchor="ctr"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91" name="Google Shape;91;p39"/>
          <p:cNvSpPr txBox="1"/>
          <p:nvPr>
            <p:ph idx="2" type="body"/>
          </p:nvPr>
        </p:nvSpPr>
        <p:spPr>
          <a:xfrm>
            <a:off x="2589212" y="1598613"/>
            <a:ext cx="3505199" cy="4262436"/>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00"/>
              <a:buNone/>
              <a:defRPr sz="14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92" name="Google Shape;92;p39"/>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9"/>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9"/>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9"/>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96" name="Shape 96"/>
        <p:cNvGrpSpPr/>
        <p:nvPr/>
      </p:nvGrpSpPr>
      <p:grpSpPr>
        <a:xfrm>
          <a:off x="0" y="0"/>
          <a:ext cx="0" cy="0"/>
          <a:chOff x="0" y="0"/>
          <a:chExt cx="0" cy="0"/>
        </a:xfrm>
      </p:grpSpPr>
      <p:sp>
        <p:nvSpPr>
          <p:cNvPr id="97" name="Google Shape;97;p40"/>
          <p:cNvSpPr txBox="1"/>
          <p:nvPr>
            <p:ph type="title"/>
          </p:nvPr>
        </p:nvSpPr>
        <p:spPr>
          <a:xfrm>
            <a:off x="2589213" y="4800600"/>
            <a:ext cx="8915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40"/>
          <p:cNvSpPr/>
          <p:nvPr>
            <p:ph idx="2" type="pic"/>
          </p:nvPr>
        </p:nvSpPr>
        <p:spPr>
          <a:xfrm>
            <a:off x="2589212" y="634965"/>
            <a:ext cx="8915400" cy="3854970"/>
          </a:xfrm>
          <a:prstGeom prst="rect">
            <a:avLst/>
          </a:prstGeom>
          <a:noFill/>
          <a:ln>
            <a:noFill/>
          </a:ln>
        </p:spPr>
      </p:sp>
      <p:sp>
        <p:nvSpPr>
          <p:cNvPr id="99" name="Google Shape;99;p40"/>
          <p:cNvSpPr txBox="1"/>
          <p:nvPr>
            <p:ph idx="1" type="body"/>
          </p:nvPr>
        </p:nvSpPr>
        <p:spPr>
          <a:xfrm>
            <a:off x="2589213" y="5367338"/>
            <a:ext cx="8915400"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200"/>
              <a:buNone/>
              <a:defRPr sz="12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100" name="Google Shape;100;p40"/>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40"/>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40"/>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0"/>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DDE6C3"/>
            </a:gs>
          </a:gsLst>
          <a:path path="circle">
            <a:fillToRect b="100%" r="100%"/>
          </a:path>
          <a:tileRect l="-100%" t="-100%"/>
        </a:gradFill>
      </p:bgPr>
    </p:bg>
    <p:spTree>
      <p:nvGrpSpPr>
        <p:cNvPr id="5" name="Shape 5"/>
        <p:cNvGrpSpPr/>
        <p:nvPr/>
      </p:nvGrpSpPr>
      <p:grpSpPr>
        <a:xfrm>
          <a:off x="0" y="0"/>
          <a:ext cx="0" cy="0"/>
          <a:chOff x="0" y="0"/>
          <a:chExt cx="0" cy="0"/>
        </a:xfrm>
      </p:grpSpPr>
      <p:grpSp>
        <p:nvGrpSpPr>
          <p:cNvPr id="6" name="Google Shape;6;p31"/>
          <p:cNvGrpSpPr/>
          <p:nvPr/>
        </p:nvGrpSpPr>
        <p:grpSpPr>
          <a:xfrm>
            <a:off x="1" y="228600"/>
            <a:ext cx="2851516" cy="6638628"/>
            <a:chOff x="2487613" y="285750"/>
            <a:chExt cx="2428875" cy="5654676"/>
          </a:xfrm>
        </p:grpSpPr>
        <p:sp>
          <p:nvSpPr>
            <p:cNvPr id="7" name="Google Shape;7;p31"/>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31"/>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31"/>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31"/>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31"/>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31"/>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31"/>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31"/>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1"/>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1"/>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1"/>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1"/>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 name="Google Shape;19;p31"/>
          <p:cNvGrpSpPr/>
          <p:nvPr/>
        </p:nvGrpSpPr>
        <p:grpSpPr>
          <a:xfrm>
            <a:off x="27221" y="-786"/>
            <a:ext cx="2356674" cy="6854039"/>
            <a:chOff x="6627813" y="194833"/>
            <a:chExt cx="1952625" cy="5678918"/>
          </a:xfrm>
        </p:grpSpPr>
        <p:sp>
          <p:nvSpPr>
            <p:cNvPr id="20" name="Google Shape;20;p31"/>
            <p:cNvSpPr/>
            <p:nvPr/>
          </p:nvSpPr>
          <p:spPr>
            <a:xfrm>
              <a:off x="6627813" y="194833"/>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1"/>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1"/>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1"/>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1"/>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1"/>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1"/>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1"/>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1"/>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1"/>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1"/>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1"/>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 name="Google Shape;32;p31"/>
          <p:cNvSpPr/>
          <p:nvPr/>
        </p:nvSpPr>
        <p:spPr>
          <a:xfrm>
            <a:off x="0" y="0"/>
            <a:ext cx="18288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1"/>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rgbClr val="262626"/>
              </a:buClr>
              <a:buSzPts val="3600"/>
              <a:buFont typeface="Century Gothic"/>
              <a:buNone/>
              <a:defRPr b="0" i="0" sz="36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34" name="Google Shape;34;p31"/>
          <p:cNvSpPr txBox="1"/>
          <p:nvPr>
            <p:ph idx="1" type="body"/>
          </p:nvPr>
        </p:nvSpPr>
        <p:spPr>
          <a:xfrm>
            <a:off x="2589212" y="2133600"/>
            <a:ext cx="8915400" cy="3886200"/>
          </a:xfrm>
          <a:prstGeom prst="rect">
            <a:avLst/>
          </a:prstGeom>
          <a:noFill/>
          <a:ln>
            <a:noFill/>
          </a:ln>
        </p:spPr>
        <p:txBody>
          <a:bodyPr anchorCtr="0" anchor="t" bIns="45700" lIns="91425" spcFirstLastPara="1" rIns="91425" wrap="square" tIns="45700">
            <a:norm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35" name="Google Shape;35;p3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6" name="Google Shape;36;p3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7" name="Google Shape;37;p31"/>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jpg"/><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hyperlink" Target="mailto:didattica@iccogliate.edu.it" TargetMode="External"/><Relationship Id="rId6" Type="http://schemas.openxmlformats.org/officeDocument/2006/relationships/image" Target="../media/image7.png"/><Relationship Id="rId7" Type="http://schemas.openxmlformats.org/officeDocument/2006/relationships/hyperlink" Target="https://nuvola.madisoft.it/logi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www.iccogliate.edu.it/sito-download-file/876/al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www.iccogliate.edu.it/pagina/168/patto-di-corresponsabilita" TargetMode="External"/><Relationship Id="rId4" Type="http://schemas.openxmlformats.org/officeDocument/2006/relationships/hyperlink" Target="https://www.iccogliate.edu.it/pagina/168/patto-di-corresponsabilita" TargetMode="External"/><Relationship Id="rId5" Type="http://schemas.openxmlformats.org/officeDocument/2006/relationships/image" Target="../media/image1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www.iccogliate.edu.it/pagina/168/patto-di-corresponsabilita" TargetMode="External"/><Relationship Id="rId4" Type="http://schemas.openxmlformats.org/officeDocument/2006/relationships/hyperlink" Target="https://www.iccogliate.edu.it/pagina/168/patto-di-corresponsabilita" TargetMode="External"/><Relationship Id="rId5" Type="http://schemas.openxmlformats.org/officeDocument/2006/relationships/image" Target="../media/image1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www.iccogliate.edu.it/pagina/168/patto-di-corresponsabilita" TargetMode="External"/><Relationship Id="rId4" Type="http://schemas.openxmlformats.org/officeDocument/2006/relationships/hyperlink" Target="https://www.iccogliate.edu.it/pagina/168/patto-di-corresponsabilita" TargetMode="External"/><Relationship Id="rId5" Type="http://schemas.openxmlformats.org/officeDocument/2006/relationships/image" Target="../media/image1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mailto:rita.iuliani@iccogliate.edu.it" TargetMode="External"/><Relationship Id="rId4" Type="http://schemas.openxmlformats.org/officeDocument/2006/relationships/hyperlink" Target="mailto:secondaria.ceriano@iccogliate.edu.it" TargetMode="External"/><Relationship Id="rId5" Type="http://schemas.openxmlformats.org/officeDocument/2006/relationships/hyperlink" Target="mailto:secondaria.ceriano@iccogliate.edu.it" TargetMode="External"/><Relationship Id="rId6"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jp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slide" Target="/ppt/slid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7.png"/><Relationship Id="rId9" Type="http://schemas.openxmlformats.org/officeDocument/2006/relationships/image" Target="../media/image6.png"/><Relationship Id="rId5" Type="http://schemas.openxmlformats.org/officeDocument/2006/relationships/hyperlink" Target="http://www.iccogliate.edu.it/" TargetMode="External"/><Relationship Id="rId6" Type="http://schemas.openxmlformats.org/officeDocument/2006/relationships/hyperlink" Target="http://www.iccogliate.edu.it/" TargetMode="External"/><Relationship Id="rId7" Type="http://schemas.openxmlformats.org/officeDocument/2006/relationships/hyperlink" Target="https://miic866002.karon.it/" TargetMode="External"/><Relationship Id="rId8" Type="http://schemas.openxmlformats.org/officeDocument/2006/relationships/hyperlink" Target="http://diario.webp"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 name="Shape 163"/>
        <p:cNvGrpSpPr/>
        <p:nvPr/>
      </p:nvGrpSpPr>
      <p:grpSpPr>
        <a:xfrm>
          <a:off x="0" y="0"/>
          <a:ext cx="0" cy="0"/>
          <a:chOff x="0" y="0"/>
          <a:chExt cx="0" cy="0"/>
        </a:xfrm>
      </p:grpSpPr>
      <p:sp>
        <p:nvSpPr>
          <p:cNvPr id="164" name="Google Shape;164;g2248db3cae2_0_149"/>
          <p:cNvSpPr/>
          <p:nvPr/>
        </p:nvSpPr>
        <p:spPr>
          <a:xfrm>
            <a:off x="3051"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5" name="Google Shape;165;g2248db3cae2_0_149"/>
          <p:cNvSpPr/>
          <p:nvPr/>
        </p:nvSpPr>
        <p:spPr>
          <a:xfrm>
            <a:off x="3051" y="0"/>
            <a:ext cx="12189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66" name="Google Shape;166;g2248db3cae2_0_149"/>
          <p:cNvGrpSpPr/>
          <p:nvPr/>
        </p:nvGrpSpPr>
        <p:grpSpPr>
          <a:xfrm>
            <a:off x="-24" y="-7182"/>
            <a:ext cx="12188505" cy="3490852"/>
            <a:chOff x="651279" y="598259"/>
            <a:chExt cx="10889400" cy="5680800"/>
          </a:xfrm>
        </p:grpSpPr>
        <p:sp>
          <p:nvSpPr>
            <p:cNvPr id="167" name="Google Shape;167;g2248db3cae2_0_149"/>
            <p:cNvSpPr/>
            <p:nvPr/>
          </p:nvSpPr>
          <p:spPr>
            <a:xfrm>
              <a:off x="651279" y="598259"/>
              <a:ext cx="10889400" cy="56808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8" name="Google Shape;168;g2248db3cae2_0_149"/>
            <p:cNvSpPr/>
            <p:nvPr/>
          </p:nvSpPr>
          <p:spPr>
            <a:xfrm>
              <a:off x="651279" y="598259"/>
              <a:ext cx="10889400" cy="5680800"/>
            </a:xfrm>
            <a:prstGeom prst="rect">
              <a:avLst/>
            </a:prstGeom>
            <a:solidFill>
              <a:schemeClr val="accent6">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pic>
        <p:nvPicPr>
          <p:cNvPr descr="Immagine che contiene persona, interni&#10;&#10;Descrizione generata automaticamente" id="169" name="Google Shape;169;g2248db3cae2_0_149"/>
          <p:cNvPicPr preferRelativeResize="0"/>
          <p:nvPr/>
        </p:nvPicPr>
        <p:blipFill rotWithShape="1">
          <a:blip r:embed="rId3">
            <a:alphaModFix/>
          </a:blip>
          <a:srcRect b="9" l="0" r="0" t="279"/>
          <a:stretch/>
        </p:blipFill>
        <p:spPr>
          <a:xfrm>
            <a:off x="6803647" y="2102406"/>
            <a:ext cx="4730213" cy="2653187"/>
          </a:xfrm>
          <a:prstGeom prst="rect">
            <a:avLst/>
          </a:prstGeom>
          <a:noFill/>
          <a:ln>
            <a:noFill/>
          </a:ln>
        </p:spPr>
      </p:pic>
      <p:grpSp>
        <p:nvGrpSpPr>
          <p:cNvPr id="170" name="Google Shape;170;g2248db3cae2_0_149"/>
          <p:cNvGrpSpPr/>
          <p:nvPr/>
        </p:nvGrpSpPr>
        <p:grpSpPr>
          <a:xfrm>
            <a:off x="1524" y="0"/>
            <a:ext cx="12188952" cy="6859135"/>
            <a:chOff x="0" y="0"/>
            <a:chExt cx="12188952" cy="6859135"/>
          </a:xfrm>
        </p:grpSpPr>
        <p:sp>
          <p:nvSpPr>
            <p:cNvPr id="171" name="Google Shape;171;g2248db3cae2_0_149"/>
            <p:cNvSpPr/>
            <p:nvPr/>
          </p:nvSpPr>
          <p:spPr>
            <a:xfrm>
              <a:off x="26122" y="6015669"/>
              <a:ext cx="2608073" cy="842670"/>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2" name="Google Shape;172;g2248db3cae2_0_149"/>
            <p:cNvSpPr/>
            <p:nvPr/>
          </p:nvSpPr>
          <p:spPr>
            <a:xfrm>
              <a:off x="655184" y="5798001"/>
              <a:ext cx="2486515" cy="1061134"/>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3" name="Google Shape;173;g2248db3cae2_0_149"/>
            <p:cNvSpPr/>
            <p:nvPr/>
          </p:nvSpPr>
          <p:spPr>
            <a:xfrm>
              <a:off x="3474720" y="0"/>
              <a:ext cx="6179082" cy="1780073"/>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4" name="Google Shape;174;g2248db3cae2_0_149"/>
            <p:cNvSpPr/>
            <p:nvPr/>
          </p:nvSpPr>
          <p:spPr>
            <a:xfrm>
              <a:off x="0" y="2390523"/>
              <a:ext cx="611491" cy="1422364"/>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5" name="Google Shape;175;g2248db3cae2_0_149"/>
            <p:cNvSpPr/>
            <p:nvPr/>
          </p:nvSpPr>
          <p:spPr>
            <a:xfrm>
              <a:off x="3792772" y="0"/>
              <a:ext cx="2420311" cy="1345174"/>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6" name="Google Shape;176;g2248db3cae2_0_149"/>
            <p:cNvSpPr/>
            <p:nvPr/>
          </p:nvSpPr>
          <p:spPr>
            <a:xfrm>
              <a:off x="10946850" y="0"/>
              <a:ext cx="1242102" cy="2622511"/>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7" name="Google Shape;177;g2248db3cae2_0_149"/>
            <p:cNvSpPr/>
            <p:nvPr/>
          </p:nvSpPr>
          <p:spPr>
            <a:xfrm>
              <a:off x="0" y="0"/>
              <a:ext cx="1577667" cy="98067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78" name="Google Shape;178;g2248db3cae2_0_149"/>
          <p:cNvSpPr txBox="1"/>
          <p:nvPr>
            <p:ph type="ctrTitle"/>
          </p:nvPr>
        </p:nvSpPr>
        <p:spPr>
          <a:xfrm>
            <a:off x="789708" y="1014574"/>
            <a:ext cx="5633400" cy="22269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Calibri"/>
              <a:buNone/>
            </a:pPr>
            <a:r>
              <a:t/>
            </a:r>
            <a:endParaRPr sz="4800">
              <a:solidFill>
                <a:schemeClr val="lt1"/>
              </a:solidFill>
            </a:endParaRPr>
          </a:p>
          <a:p>
            <a:pPr indent="0" lvl="0" marL="0" rtl="0" algn="l">
              <a:lnSpc>
                <a:spcPct val="90000"/>
              </a:lnSpc>
              <a:spcBef>
                <a:spcPts val="0"/>
              </a:spcBef>
              <a:spcAft>
                <a:spcPts val="0"/>
              </a:spcAft>
              <a:buClr>
                <a:schemeClr val="lt1"/>
              </a:buClr>
              <a:buSzPct val="100000"/>
              <a:buFont typeface="Calibri"/>
              <a:buNone/>
            </a:pPr>
            <a:r>
              <a:t/>
            </a:r>
            <a:endParaRPr sz="4800">
              <a:solidFill>
                <a:schemeClr val="lt1"/>
              </a:solidFill>
            </a:endParaRPr>
          </a:p>
          <a:p>
            <a:pPr indent="0" lvl="0" marL="0" rtl="0" algn="l">
              <a:lnSpc>
                <a:spcPct val="90000"/>
              </a:lnSpc>
              <a:spcBef>
                <a:spcPts val="0"/>
              </a:spcBef>
              <a:spcAft>
                <a:spcPts val="0"/>
              </a:spcAft>
              <a:buClr>
                <a:schemeClr val="lt1"/>
              </a:buClr>
              <a:buSzPct val="100000"/>
              <a:buFont typeface="Calibri"/>
              <a:buNone/>
            </a:pPr>
            <a:r>
              <a:rPr lang="it-IT" sz="4800">
                <a:solidFill>
                  <a:schemeClr val="lt1"/>
                </a:solidFill>
              </a:rPr>
              <a:t>ASSEMBLEA GENITORI</a:t>
            </a:r>
            <a:br>
              <a:rPr lang="it-IT"/>
            </a:br>
            <a:r>
              <a:rPr lang="it-IT" sz="2200"/>
              <a:t>Classe Prima 2024-25</a:t>
            </a:r>
            <a:endParaRPr sz="2200">
              <a:solidFill>
                <a:schemeClr val="lt1"/>
              </a:solidFill>
            </a:endParaRPr>
          </a:p>
          <a:p>
            <a:pPr indent="0" lvl="0" marL="0" rtl="0" algn="l">
              <a:lnSpc>
                <a:spcPct val="90000"/>
              </a:lnSpc>
              <a:spcBef>
                <a:spcPts val="0"/>
              </a:spcBef>
              <a:spcAft>
                <a:spcPts val="0"/>
              </a:spcAft>
              <a:buClr>
                <a:schemeClr val="lt1"/>
              </a:buClr>
              <a:buSzPct val="100000"/>
              <a:buFont typeface="Calibri"/>
              <a:buNone/>
            </a:pPr>
            <a:br>
              <a:rPr lang="it-IT" sz="4800">
                <a:solidFill>
                  <a:schemeClr val="lt1"/>
                </a:solidFill>
              </a:rPr>
            </a:br>
            <a:endParaRPr sz="4800">
              <a:solidFill>
                <a:schemeClr val="lt1"/>
              </a:solidFill>
            </a:endParaRPr>
          </a:p>
        </p:txBody>
      </p:sp>
      <p:sp>
        <p:nvSpPr>
          <p:cNvPr id="179" name="Google Shape;179;g2248db3cae2_0_149"/>
          <p:cNvSpPr txBox="1"/>
          <p:nvPr>
            <p:ph idx="1" type="subTitle"/>
          </p:nvPr>
        </p:nvSpPr>
        <p:spPr>
          <a:xfrm>
            <a:off x="789708" y="3640633"/>
            <a:ext cx="5631300" cy="2487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2400"/>
              <a:buNone/>
            </a:pPr>
            <a:r>
              <a:rPr lang="it-IT">
                <a:solidFill>
                  <a:schemeClr val="dk2"/>
                </a:solidFill>
              </a:rPr>
              <a:t>IC Battisti Cogliate</a:t>
            </a:r>
            <a:endParaRPr/>
          </a:p>
          <a:p>
            <a:pPr indent="0" lvl="0" marL="0" rtl="0" algn="l">
              <a:lnSpc>
                <a:spcPct val="90000"/>
              </a:lnSpc>
              <a:spcBef>
                <a:spcPts val="1000"/>
              </a:spcBef>
              <a:spcAft>
                <a:spcPts val="0"/>
              </a:spcAft>
              <a:buClr>
                <a:schemeClr val="dk2"/>
              </a:buClr>
              <a:buSzPts val="2400"/>
              <a:buNone/>
            </a:pPr>
            <a:r>
              <a:rPr lang="it-IT">
                <a:solidFill>
                  <a:schemeClr val="dk2"/>
                </a:solidFill>
              </a:rPr>
              <a:t>Scuola secondaria A. Moro Ceriano Laghetto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0"/>
                                        <p:tgtEl>
                                          <p:spTgt spid="1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1" name="Shape 261"/>
        <p:cNvGrpSpPr/>
        <p:nvPr/>
      </p:nvGrpSpPr>
      <p:grpSpPr>
        <a:xfrm>
          <a:off x="0" y="0"/>
          <a:ext cx="0" cy="0"/>
          <a:chOff x="0" y="0"/>
          <a:chExt cx="0" cy="0"/>
        </a:xfrm>
      </p:grpSpPr>
      <p:sp>
        <p:nvSpPr>
          <p:cNvPr id="262" name="Google Shape;262;g2248db3cae2_0_324"/>
          <p:cNvSpPr/>
          <p:nvPr/>
        </p:nvSpPr>
        <p:spPr>
          <a:xfrm>
            <a:off x="3048"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3" name="Google Shape;263;g2248db3cae2_0_324"/>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4" name="Google Shape;264;g2248db3cae2_0_324"/>
          <p:cNvSpPr txBox="1"/>
          <p:nvPr>
            <p:ph type="title"/>
          </p:nvPr>
        </p:nvSpPr>
        <p:spPr>
          <a:xfrm>
            <a:off x="686834" y="1153572"/>
            <a:ext cx="3200400" cy="4461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400"/>
              <a:buFont typeface="Calibri"/>
              <a:buNone/>
            </a:pPr>
            <a:r>
              <a:rPr lang="it-IT">
                <a:solidFill>
                  <a:srgbClr val="FFFFFF"/>
                </a:solidFill>
              </a:rPr>
              <a:t>Intervallo</a:t>
            </a:r>
            <a:br>
              <a:rPr lang="it-IT">
                <a:solidFill>
                  <a:srgbClr val="FFFFFF"/>
                </a:solidFill>
              </a:rPr>
            </a:br>
            <a:endParaRPr>
              <a:solidFill>
                <a:srgbClr val="FFFFFF"/>
              </a:solidFill>
            </a:endParaRPr>
          </a:p>
        </p:txBody>
      </p:sp>
      <p:sp>
        <p:nvSpPr>
          <p:cNvPr id="265" name="Google Shape;265;g2248db3cae2_0_324"/>
          <p:cNvSpPr/>
          <p:nvPr/>
        </p:nvSpPr>
        <p:spPr>
          <a:xfrm flipH="1" rot="10800000">
            <a:off x="7550402" y="2455612"/>
            <a:ext cx="4083300" cy="4083300"/>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66" name="Google Shape;266;g2248db3cae2_0_324"/>
          <p:cNvSpPr txBox="1"/>
          <p:nvPr>
            <p:ph idx="1" type="body"/>
          </p:nvPr>
        </p:nvSpPr>
        <p:spPr>
          <a:xfrm>
            <a:off x="4447308" y="591344"/>
            <a:ext cx="6906600" cy="558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it-IT"/>
              <a:t>L’intervallo è un tempo scuola a tutti gli effetti, per l’anno 2024-25 :</a:t>
            </a:r>
            <a:endParaRPr/>
          </a:p>
          <a:p>
            <a:pPr indent="0" lvl="0" marL="0" rtl="0" algn="l">
              <a:lnSpc>
                <a:spcPct val="90000"/>
              </a:lnSpc>
              <a:spcBef>
                <a:spcPts val="1000"/>
              </a:spcBef>
              <a:spcAft>
                <a:spcPts val="0"/>
              </a:spcAft>
              <a:buClr>
                <a:schemeClr val="dk1"/>
              </a:buClr>
              <a:buSzPts val="2800"/>
              <a:buNone/>
            </a:pPr>
            <a:r>
              <a:rPr lang="it-IT"/>
              <a:t>L’intervallo di 10 minuti dalle 10.50 alle 11.00</a:t>
            </a:r>
            <a:endParaRPr/>
          </a:p>
          <a:p>
            <a:pPr indent="0" lvl="0" marL="0" rtl="0" algn="l">
              <a:lnSpc>
                <a:spcPct val="90000"/>
              </a:lnSpc>
              <a:spcBef>
                <a:spcPts val="1000"/>
              </a:spcBef>
              <a:spcAft>
                <a:spcPts val="0"/>
              </a:spcAft>
              <a:buClr>
                <a:schemeClr val="dk1"/>
              </a:buClr>
              <a:buSzPts val="2800"/>
              <a:buNone/>
            </a:pPr>
            <a:r>
              <a:rPr lang="it-IT"/>
              <a:t>Un intervallo dalle 12:55 alle 13:00</a:t>
            </a:r>
            <a:endParaRPr/>
          </a:p>
          <a:p>
            <a:pPr indent="0" lvl="0" marL="0" rtl="0" algn="l">
              <a:lnSpc>
                <a:spcPct val="90000"/>
              </a:lnSpc>
              <a:spcBef>
                <a:spcPts val="1000"/>
              </a:spcBef>
              <a:spcAft>
                <a:spcPts val="0"/>
              </a:spcAft>
              <a:buClr>
                <a:schemeClr val="dk1"/>
              </a:buClr>
              <a:buSzPts val="2800"/>
              <a:buNone/>
            </a:pPr>
            <a:r>
              <a:rPr b="1" lang="it-IT"/>
              <a:t>Gli alunni rimangono nelle rispettive aule.</a:t>
            </a:r>
            <a:r>
              <a:rPr lang="it-IT"/>
              <a:t> </a:t>
            </a:r>
            <a:endParaRPr/>
          </a:p>
          <a:p>
            <a:pPr indent="0" lvl="0" marL="0" rtl="0" algn="l">
              <a:lnSpc>
                <a:spcPct val="90000"/>
              </a:lnSpc>
              <a:spcBef>
                <a:spcPts val="1000"/>
              </a:spcBef>
              <a:spcAft>
                <a:spcPts val="0"/>
              </a:spcAft>
              <a:buClr>
                <a:schemeClr val="dk1"/>
              </a:buClr>
              <a:buSzPts val="2800"/>
              <a:buNone/>
            </a:pPr>
            <a:r>
              <a:rPr lang="it-IT" sz="1900"/>
              <a:t>La </a:t>
            </a:r>
            <a:r>
              <a:rPr b="1" lang="it-IT" sz="1900"/>
              <a:t>merenda</a:t>
            </a:r>
            <a:r>
              <a:rPr lang="it-IT" sz="1900"/>
              <a:t> potrà essere consumata al banco. (Non è previsto l’uso delle macchinette)</a:t>
            </a:r>
            <a:endParaRPr sz="900"/>
          </a:p>
          <a:p>
            <a:pPr indent="0" lvl="0" marL="0" rtl="0" algn="l">
              <a:lnSpc>
                <a:spcPct val="90000"/>
              </a:lnSpc>
              <a:spcBef>
                <a:spcPts val="1000"/>
              </a:spcBef>
              <a:spcAft>
                <a:spcPts val="0"/>
              </a:spcAft>
              <a:buClr>
                <a:schemeClr val="dk1"/>
              </a:buClr>
              <a:buSzPts val="2800"/>
              <a:buNone/>
            </a:pPr>
            <a:r>
              <a:rPr lang="it-IT"/>
              <a:t>Divieto di passare da un piano all’altro.</a:t>
            </a:r>
            <a:endParaRPr/>
          </a:p>
          <a:p>
            <a:pPr indent="0" lvl="0" marL="0" rtl="0" algn="l">
              <a:lnSpc>
                <a:spcPct val="90000"/>
              </a:lnSpc>
              <a:spcBef>
                <a:spcPts val="1000"/>
              </a:spcBef>
              <a:spcAft>
                <a:spcPts val="0"/>
              </a:spcAft>
              <a:buClr>
                <a:schemeClr val="dk1"/>
              </a:buClr>
              <a:buSzPts val="2800"/>
              <a:buNone/>
            </a:pPr>
            <a:r>
              <a:rPr lang="it-IT"/>
              <a:t>E’ consentito l’uso dei servizi che dovrà essere civile, tempestivo, corretto.</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0" name="Shape 270"/>
        <p:cNvGrpSpPr/>
        <p:nvPr/>
      </p:nvGrpSpPr>
      <p:grpSpPr>
        <a:xfrm>
          <a:off x="0" y="0"/>
          <a:ext cx="0" cy="0"/>
          <a:chOff x="0" y="0"/>
          <a:chExt cx="0" cy="0"/>
        </a:xfrm>
      </p:grpSpPr>
      <p:sp>
        <p:nvSpPr>
          <p:cNvPr id="271" name="Google Shape;271;g2248db3cae2_0_332"/>
          <p:cNvSpPr/>
          <p:nvPr/>
        </p:nvSpPr>
        <p:spPr>
          <a:xfrm>
            <a:off x="3048"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2" name="Google Shape;272;g2248db3cae2_0_332"/>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3" name="Google Shape;273;g2248db3cae2_0_332"/>
          <p:cNvSpPr txBox="1"/>
          <p:nvPr>
            <p:ph type="title"/>
          </p:nvPr>
        </p:nvSpPr>
        <p:spPr>
          <a:xfrm>
            <a:off x="270286" y="1198350"/>
            <a:ext cx="3626700" cy="4461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100"/>
              <a:buFont typeface="Calibri"/>
              <a:buNone/>
            </a:pPr>
            <a:r>
              <a:rPr lang="it-IT" sz="4100">
                <a:solidFill>
                  <a:srgbClr val="FFFFFF"/>
                </a:solidFill>
              </a:rPr>
              <a:t>Giustificazioni</a:t>
            </a:r>
            <a:br>
              <a:rPr lang="it-IT" sz="4100">
                <a:solidFill>
                  <a:srgbClr val="FFFFFF"/>
                </a:solidFill>
              </a:rPr>
            </a:br>
            <a:r>
              <a:rPr lang="it-IT" sz="4100">
                <a:solidFill>
                  <a:srgbClr val="FFFFFF"/>
                </a:solidFill>
              </a:rPr>
              <a:t>Delega</a:t>
            </a:r>
            <a:endParaRPr/>
          </a:p>
        </p:txBody>
      </p:sp>
      <p:sp>
        <p:nvSpPr>
          <p:cNvPr id="274" name="Google Shape;274;g2248db3cae2_0_332"/>
          <p:cNvSpPr/>
          <p:nvPr/>
        </p:nvSpPr>
        <p:spPr>
          <a:xfrm flipH="1" rot="10800000">
            <a:off x="7550402" y="2455612"/>
            <a:ext cx="4083300" cy="4083300"/>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75" name="Google Shape;275;g2248db3cae2_0_332"/>
          <p:cNvSpPr txBox="1"/>
          <p:nvPr>
            <p:ph idx="1" type="body"/>
          </p:nvPr>
        </p:nvSpPr>
        <p:spPr>
          <a:xfrm>
            <a:off x="4266299" y="545925"/>
            <a:ext cx="7367400" cy="5585700"/>
          </a:xfrm>
          <a:prstGeom prst="rect">
            <a:avLst/>
          </a:prstGeom>
          <a:noFill/>
          <a:ln>
            <a:noFill/>
          </a:ln>
        </p:spPr>
        <p:txBody>
          <a:bodyPr anchorCtr="0" anchor="ctr" bIns="45700" lIns="91425" spcFirstLastPara="1" rIns="91425" wrap="square" tIns="45700">
            <a:normAutofit fontScale="92500" lnSpcReduction="20000"/>
          </a:bodyPr>
          <a:lstStyle/>
          <a:p>
            <a:pPr indent="0" lvl="0" marL="457200" rtl="0" algn="just">
              <a:lnSpc>
                <a:spcPct val="90000"/>
              </a:lnSpc>
              <a:spcBef>
                <a:spcPts val="0"/>
              </a:spcBef>
              <a:spcAft>
                <a:spcPts val="0"/>
              </a:spcAft>
              <a:buNone/>
            </a:pPr>
            <a:r>
              <a:rPr lang="it-IT" sz="2200"/>
              <a:t>Assenza giustificazione Diario online o Diario Td’Occhio (si consegna al docente della I ora)</a:t>
            </a:r>
            <a:endParaRPr b="1" sz="2200"/>
          </a:p>
          <a:p>
            <a:pPr indent="0" lvl="0" marL="457200" rtl="0" algn="just">
              <a:lnSpc>
                <a:spcPct val="90000"/>
              </a:lnSpc>
              <a:spcBef>
                <a:spcPts val="1000"/>
              </a:spcBef>
              <a:spcAft>
                <a:spcPts val="0"/>
              </a:spcAft>
              <a:buNone/>
            </a:pPr>
            <a:r>
              <a:rPr lang="it-IT" sz="2200"/>
              <a:t>Ritardo non giustificato, richiamo verbale</a:t>
            </a:r>
            <a:endParaRPr sz="2200"/>
          </a:p>
          <a:p>
            <a:pPr indent="0" lvl="0" marL="457200" rtl="0" algn="just">
              <a:lnSpc>
                <a:spcPct val="90000"/>
              </a:lnSpc>
              <a:spcBef>
                <a:spcPts val="1000"/>
              </a:spcBef>
              <a:spcAft>
                <a:spcPts val="0"/>
              </a:spcAft>
              <a:buNone/>
            </a:pPr>
            <a:r>
              <a:rPr lang="it-IT" sz="2200"/>
              <a:t>Ritardo oltre 10’, con genitore che giustifica con firma a scuola</a:t>
            </a:r>
            <a:endParaRPr sz="2200"/>
          </a:p>
          <a:p>
            <a:pPr indent="0" lvl="0" marL="457200" rtl="0" algn="just">
              <a:lnSpc>
                <a:spcPct val="90000"/>
              </a:lnSpc>
              <a:spcBef>
                <a:spcPts val="1000"/>
              </a:spcBef>
              <a:spcAft>
                <a:spcPts val="0"/>
              </a:spcAft>
              <a:buNone/>
            </a:pPr>
            <a:r>
              <a:rPr lang="it-IT" sz="2200"/>
              <a:t>Entrata fuori orario </a:t>
            </a:r>
            <a:r>
              <a:rPr b="1" lang="it-IT" sz="2200"/>
              <a:t>limitate, </a:t>
            </a:r>
            <a:r>
              <a:rPr lang="it-IT" sz="2200"/>
              <a:t>si entra al cambio dell’ora</a:t>
            </a:r>
            <a:endParaRPr/>
          </a:p>
          <a:p>
            <a:pPr indent="0" lvl="0" marL="457200" rtl="0" algn="just">
              <a:lnSpc>
                <a:spcPct val="90000"/>
              </a:lnSpc>
              <a:spcBef>
                <a:spcPts val="1000"/>
              </a:spcBef>
              <a:spcAft>
                <a:spcPts val="0"/>
              </a:spcAft>
              <a:buNone/>
            </a:pPr>
            <a:r>
              <a:rPr lang="it-IT" sz="2200"/>
              <a:t>Uscita prima del termine delle lezioni </a:t>
            </a:r>
            <a:r>
              <a:rPr b="1" lang="it-IT" sz="2200"/>
              <a:t>non sono consentite, se non per comprovati motivi</a:t>
            </a:r>
            <a:r>
              <a:rPr lang="it-IT" sz="2200"/>
              <a:t>, previa richiesta scritta del genitore</a:t>
            </a:r>
            <a:endParaRPr/>
          </a:p>
          <a:p>
            <a:pPr indent="0" lvl="0" marL="457200" rtl="0" algn="l">
              <a:spcBef>
                <a:spcPts val="1000"/>
              </a:spcBef>
              <a:spcAft>
                <a:spcPts val="0"/>
              </a:spcAft>
              <a:buNone/>
            </a:pPr>
            <a:r>
              <a:rPr lang="it-IT"/>
              <a:t>Premesso che l’</a:t>
            </a:r>
            <a:r>
              <a:rPr b="1" lang="it-IT"/>
              <a:t>uscita</a:t>
            </a:r>
            <a:r>
              <a:rPr lang="it-IT"/>
              <a:t> avverrà sempre dal cancello da cui si è entrati, l’uscita autonoma avverrà solo al termine delle lezioni o per usufruire autonomamente servizio c.p. . </a:t>
            </a:r>
            <a:endParaRPr/>
          </a:p>
          <a:p>
            <a:pPr indent="0" lvl="0" marL="0" rtl="0" algn="l">
              <a:spcBef>
                <a:spcPts val="1000"/>
              </a:spcBef>
              <a:spcAft>
                <a:spcPts val="0"/>
              </a:spcAft>
              <a:buNone/>
            </a:pPr>
            <a:r>
              <a:t/>
            </a:r>
            <a:endParaRPr b="1">
              <a:solidFill>
                <a:srgbClr val="FF0000"/>
              </a:solidFill>
            </a:endParaRPr>
          </a:p>
          <a:p>
            <a:pPr indent="0" lvl="0" marL="0" rtl="0" algn="l">
              <a:spcBef>
                <a:spcPts val="1000"/>
              </a:spcBef>
              <a:spcAft>
                <a:spcPts val="0"/>
              </a:spcAft>
              <a:buNone/>
            </a:pPr>
            <a:r>
              <a:rPr b="1" lang="it-IT"/>
              <a:t>La validità dell’anno è conseguente alla </a:t>
            </a:r>
            <a:r>
              <a:rPr b="1" lang="it-IT">
                <a:solidFill>
                  <a:srgbClr val="FF0000"/>
                </a:solidFill>
              </a:rPr>
              <a:t>frequenza di ¾ del monte ore</a:t>
            </a:r>
            <a:endParaRPr>
              <a:solidFill>
                <a:srgbClr val="FF0000"/>
              </a:solidFill>
            </a:endParaRPr>
          </a:p>
          <a:p>
            <a:pPr indent="0" lvl="0" marL="457200" rtl="0" algn="just">
              <a:lnSpc>
                <a:spcPct val="90000"/>
              </a:lnSpc>
              <a:spcBef>
                <a:spcPts val="1000"/>
              </a:spcBef>
              <a:spcAft>
                <a:spcPts val="0"/>
              </a:spcAft>
              <a:buNone/>
            </a:pPr>
            <a:r>
              <a:t/>
            </a:r>
            <a:endParaRPr/>
          </a:p>
          <a:p>
            <a:pPr indent="0" lvl="0" marL="0" rtl="0" algn="just">
              <a:lnSpc>
                <a:spcPct val="90000"/>
              </a:lnSpc>
              <a:spcBef>
                <a:spcPts val="1000"/>
              </a:spcBef>
              <a:spcAft>
                <a:spcPts val="0"/>
              </a:spcAft>
              <a:buNone/>
            </a:pPr>
            <a:r>
              <a:rPr b="1" lang="it-IT" sz="2200"/>
              <a:t>DELEGA</a:t>
            </a:r>
            <a:r>
              <a:rPr lang="it-IT" sz="2200"/>
              <a:t> </a:t>
            </a:r>
            <a:r>
              <a:rPr lang="it-IT" sz="2200"/>
              <a:t>https://www.iccogliate.edu.it/pagina/219/modulistica-per-famiglie</a:t>
            </a:r>
            <a:endParaRPr/>
          </a:p>
          <a:p>
            <a:pPr indent="0" lvl="0" marL="457200" rtl="0" algn="l">
              <a:lnSpc>
                <a:spcPct val="90000"/>
              </a:lnSpc>
              <a:spcBef>
                <a:spcPts val="1000"/>
              </a:spcBef>
              <a:spcAft>
                <a:spcPts val="0"/>
              </a:spcAft>
              <a:buNone/>
            </a:pPr>
            <a:r>
              <a:t/>
            </a:r>
            <a:endParaRPr sz="2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9" name="Shape 279"/>
        <p:cNvGrpSpPr/>
        <p:nvPr/>
      </p:nvGrpSpPr>
      <p:grpSpPr>
        <a:xfrm>
          <a:off x="0" y="0"/>
          <a:ext cx="0" cy="0"/>
          <a:chOff x="0" y="0"/>
          <a:chExt cx="0" cy="0"/>
        </a:xfrm>
      </p:grpSpPr>
      <p:sp>
        <p:nvSpPr>
          <p:cNvPr id="280" name="Google Shape;280;g2248db3cae2_0_340"/>
          <p:cNvSpPr/>
          <p:nvPr/>
        </p:nvSpPr>
        <p:spPr>
          <a:xfrm>
            <a:off x="3048"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1" name="Google Shape;281;g2248db3cae2_0_340"/>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2" name="Google Shape;282;g2248db3cae2_0_340"/>
          <p:cNvSpPr txBox="1"/>
          <p:nvPr>
            <p:ph type="title"/>
          </p:nvPr>
        </p:nvSpPr>
        <p:spPr>
          <a:xfrm>
            <a:off x="686834" y="1153572"/>
            <a:ext cx="3200400" cy="4461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400"/>
              <a:buFont typeface="Calibri"/>
              <a:buNone/>
            </a:pPr>
            <a:r>
              <a:rPr lang="it-IT">
                <a:solidFill>
                  <a:srgbClr val="FFFFFF"/>
                </a:solidFill>
              </a:rPr>
              <a:t>Materiale</a:t>
            </a:r>
            <a:endParaRPr/>
          </a:p>
        </p:txBody>
      </p:sp>
      <p:sp>
        <p:nvSpPr>
          <p:cNvPr id="283" name="Google Shape;283;g2248db3cae2_0_340"/>
          <p:cNvSpPr/>
          <p:nvPr/>
        </p:nvSpPr>
        <p:spPr>
          <a:xfrm flipH="1" rot="10800000">
            <a:off x="7550402" y="2455612"/>
            <a:ext cx="4083300" cy="4083300"/>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84" name="Google Shape;284;g2248db3cae2_0_340"/>
          <p:cNvSpPr txBox="1"/>
          <p:nvPr>
            <p:ph idx="1" type="body"/>
          </p:nvPr>
        </p:nvSpPr>
        <p:spPr>
          <a:xfrm>
            <a:off x="4447300" y="591350"/>
            <a:ext cx="7224000" cy="5585700"/>
          </a:xfrm>
          <a:prstGeom prst="rect">
            <a:avLst/>
          </a:prstGeom>
          <a:noFill/>
          <a:ln>
            <a:noFill/>
          </a:ln>
        </p:spPr>
        <p:txBody>
          <a:bodyPr anchorCtr="0" anchor="ctr" bIns="45700" lIns="91425" spcFirstLastPara="1" rIns="91425" wrap="square" tIns="45700">
            <a:normAutofit lnSpcReduction="20000"/>
          </a:bodyPr>
          <a:lstStyle/>
          <a:p>
            <a:pPr indent="0" lvl="0" marL="342900" rtl="0" algn="just">
              <a:lnSpc>
                <a:spcPct val="90000"/>
              </a:lnSpc>
              <a:spcBef>
                <a:spcPts val="0"/>
              </a:spcBef>
              <a:spcAft>
                <a:spcPts val="0"/>
              </a:spcAft>
              <a:buNone/>
            </a:pPr>
            <a:r>
              <a:rPr lang="it-IT" sz="2400"/>
              <a:t>Diario personale</a:t>
            </a:r>
            <a:endParaRPr/>
          </a:p>
          <a:p>
            <a:pPr indent="-228600" lvl="0" marL="228600" rtl="0" algn="just">
              <a:lnSpc>
                <a:spcPct val="90000"/>
              </a:lnSpc>
              <a:spcBef>
                <a:spcPts val="1000"/>
              </a:spcBef>
              <a:spcAft>
                <a:spcPts val="0"/>
              </a:spcAft>
              <a:buClr>
                <a:schemeClr val="dk1"/>
              </a:buClr>
              <a:buSzPts val="2400"/>
              <a:buFont typeface="Arial"/>
              <a:buChar char="🠶"/>
            </a:pPr>
            <a:r>
              <a:rPr b="1" lang="it-IT" sz="2400"/>
              <a:t>Alunno</a:t>
            </a:r>
            <a:r>
              <a:rPr lang="it-IT" sz="2400"/>
              <a:t>: compiti, libri, strumenti-comunicazioni-note-avvisi</a:t>
            </a:r>
            <a:endParaRPr/>
          </a:p>
          <a:p>
            <a:pPr indent="-228600" lvl="0" marL="228600" rtl="0" algn="just">
              <a:lnSpc>
                <a:spcPct val="90000"/>
              </a:lnSpc>
              <a:spcBef>
                <a:spcPts val="1000"/>
              </a:spcBef>
              <a:spcAft>
                <a:spcPts val="0"/>
              </a:spcAft>
              <a:buClr>
                <a:schemeClr val="dk1"/>
              </a:buClr>
              <a:buSzPts val="2400"/>
              <a:buFont typeface="Arial"/>
              <a:buChar char="🠶"/>
            </a:pPr>
            <a:r>
              <a:rPr b="1" lang="it-IT" sz="2400"/>
              <a:t>Genitori</a:t>
            </a:r>
            <a:r>
              <a:rPr lang="it-IT" sz="2400"/>
              <a:t>: verificare avvisi da firmare -monitoraggio del lavoro scolastico</a:t>
            </a:r>
            <a:endParaRPr/>
          </a:p>
          <a:p>
            <a:pPr indent="-76200" lvl="0" marL="228600" rtl="0" algn="just">
              <a:lnSpc>
                <a:spcPct val="90000"/>
              </a:lnSpc>
              <a:spcBef>
                <a:spcPts val="1000"/>
              </a:spcBef>
              <a:spcAft>
                <a:spcPts val="0"/>
              </a:spcAft>
              <a:buClr>
                <a:schemeClr val="dk1"/>
              </a:buClr>
              <a:buSzPts val="2400"/>
              <a:buFont typeface="Arial"/>
              <a:buNone/>
            </a:pPr>
            <a:r>
              <a:t/>
            </a:r>
            <a:endParaRPr sz="2400"/>
          </a:p>
          <a:p>
            <a:pPr indent="0" lvl="0" marL="0" rtl="0" algn="just">
              <a:lnSpc>
                <a:spcPct val="90000"/>
              </a:lnSpc>
              <a:spcBef>
                <a:spcPts val="1000"/>
              </a:spcBef>
              <a:spcAft>
                <a:spcPts val="0"/>
              </a:spcAft>
              <a:buNone/>
            </a:pPr>
            <a:r>
              <a:rPr lang="it-IT" sz="2400"/>
              <a:t>A scuola si raccomanda di portare solo materiale utile all’attività scolastica</a:t>
            </a:r>
            <a:endParaRPr sz="2400"/>
          </a:p>
          <a:p>
            <a:pPr indent="0" lvl="0" marL="0" rtl="0" algn="just">
              <a:lnSpc>
                <a:spcPct val="90000"/>
              </a:lnSpc>
              <a:spcBef>
                <a:spcPts val="1000"/>
              </a:spcBef>
              <a:spcAft>
                <a:spcPts val="0"/>
              </a:spcAft>
              <a:buNone/>
            </a:pPr>
            <a:r>
              <a:t/>
            </a:r>
            <a:endParaRPr sz="2400"/>
          </a:p>
          <a:p>
            <a:pPr indent="0" lvl="0" marL="0" rtl="0" algn="just">
              <a:lnSpc>
                <a:spcPct val="90000"/>
              </a:lnSpc>
              <a:spcBef>
                <a:spcPts val="1000"/>
              </a:spcBef>
              <a:spcAft>
                <a:spcPts val="0"/>
              </a:spcAft>
              <a:buNone/>
            </a:pPr>
            <a:r>
              <a:rPr b="1" lang="it-IT" sz="2400"/>
              <a:t>Non è consentito </a:t>
            </a:r>
            <a:r>
              <a:rPr lang="it-IT" sz="2400"/>
              <a:t>agli applicati ATA </a:t>
            </a:r>
            <a:r>
              <a:rPr b="1" lang="it-IT" sz="2400"/>
              <a:t>ritirare</a:t>
            </a:r>
            <a:r>
              <a:rPr lang="it-IT" sz="2400"/>
              <a:t> il materiale dimenticato dall’alunno e portato dal genitore nel corso della mattina: </a:t>
            </a:r>
            <a:r>
              <a:rPr i="1" lang="it-IT" sz="2400"/>
              <a:t>es. quaderno, cartelletta, strumento, merenda, ecc.., </a:t>
            </a:r>
            <a:r>
              <a:rPr lang="it-IT" sz="2400"/>
              <a:t>o utilizzare il telefono(*cellulare) della scuola per avvisare della dimenticanza</a:t>
            </a:r>
            <a:endParaRPr i="1" sz="2400"/>
          </a:p>
          <a:p>
            <a:pPr indent="0" lvl="0" marL="0" rtl="0" algn="l">
              <a:lnSpc>
                <a:spcPct val="90000"/>
              </a:lnSpc>
              <a:spcBef>
                <a:spcPts val="1000"/>
              </a:spcBef>
              <a:spcAft>
                <a:spcPts val="0"/>
              </a:spcAft>
              <a:buClr>
                <a:schemeClr val="dk1"/>
              </a:buClr>
              <a:buSzPts val="2400"/>
              <a:buNone/>
            </a:pPr>
            <a:r>
              <a:t/>
            </a:r>
            <a:endParaRPr sz="2400"/>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8" name="Shape 288"/>
        <p:cNvGrpSpPr/>
        <p:nvPr/>
      </p:nvGrpSpPr>
      <p:grpSpPr>
        <a:xfrm>
          <a:off x="0" y="0"/>
          <a:ext cx="0" cy="0"/>
          <a:chOff x="0" y="0"/>
          <a:chExt cx="0" cy="0"/>
        </a:xfrm>
      </p:grpSpPr>
      <p:sp>
        <p:nvSpPr>
          <p:cNvPr id="289" name="Google Shape;289;g2248db3cae2_0_34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0" name="Google Shape;290;g2248db3cae2_0_348"/>
          <p:cNvSpPr txBox="1"/>
          <p:nvPr>
            <p:ph type="title"/>
          </p:nvPr>
        </p:nvSpPr>
        <p:spPr>
          <a:xfrm>
            <a:off x="838201" y="345810"/>
            <a:ext cx="51207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it-IT"/>
              <a:t>Divisa</a:t>
            </a:r>
            <a:endParaRPr/>
          </a:p>
        </p:txBody>
      </p:sp>
      <p:sp>
        <p:nvSpPr>
          <p:cNvPr id="291" name="Google Shape;291;g2248db3cae2_0_348"/>
          <p:cNvSpPr txBox="1"/>
          <p:nvPr>
            <p:ph idx="1" type="body"/>
          </p:nvPr>
        </p:nvSpPr>
        <p:spPr>
          <a:xfrm>
            <a:off x="838201" y="1825625"/>
            <a:ext cx="5092200" cy="43512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dk1"/>
              </a:buClr>
              <a:buSzPts val="2600"/>
              <a:buNone/>
            </a:pPr>
            <a:r>
              <a:rPr lang="it-IT" sz="2600"/>
              <a:t>Polo bianca e felpa blu con il logo della scuola</a:t>
            </a:r>
            <a:endParaRPr/>
          </a:p>
          <a:p>
            <a:pPr indent="-228600" lvl="0" marL="228600" rtl="0" algn="l">
              <a:lnSpc>
                <a:spcPct val="90000"/>
              </a:lnSpc>
              <a:spcBef>
                <a:spcPts val="1000"/>
              </a:spcBef>
              <a:spcAft>
                <a:spcPts val="0"/>
              </a:spcAft>
              <a:buClr>
                <a:schemeClr val="dk1"/>
              </a:buClr>
              <a:buSzPts val="2600"/>
              <a:buFont typeface="Arial"/>
              <a:buChar char="•"/>
            </a:pPr>
            <a:r>
              <a:rPr lang="it-IT" sz="2600"/>
              <a:t>Si usa durante le lezioni</a:t>
            </a:r>
            <a:endParaRPr/>
          </a:p>
          <a:p>
            <a:pPr indent="-228600" lvl="0" marL="228600" rtl="0" algn="l">
              <a:lnSpc>
                <a:spcPct val="90000"/>
              </a:lnSpc>
              <a:spcBef>
                <a:spcPts val="1000"/>
              </a:spcBef>
              <a:spcAft>
                <a:spcPts val="0"/>
              </a:spcAft>
              <a:buClr>
                <a:schemeClr val="dk1"/>
              </a:buClr>
              <a:buSzPts val="2600"/>
              <a:buFont typeface="Arial"/>
              <a:buChar char="•"/>
            </a:pPr>
            <a:r>
              <a:rPr lang="it-IT" sz="2600"/>
              <a:t>Occasioni in cui la classe partecipa a progetti e iniziative(concorsi e manifestazioni)</a:t>
            </a:r>
            <a:endParaRPr/>
          </a:p>
          <a:p>
            <a:pPr indent="-228600" lvl="0" marL="228600" rtl="0" algn="l">
              <a:lnSpc>
                <a:spcPct val="90000"/>
              </a:lnSpc>
              <a:spcBef>
                <a:spcPts val="1000"/>
              </a:spcBef>
              <a:spcAft>
                <a:spcPts val="0"/>
              </a:spcAft>
              <a:buClr>
                <a:schemeClr val="dk1"/>
              </a:buClr>
              <a:buSzPts val="2600"/>
              <a:buFont typeface="Arial"/>
              <a:buChar char="•"/>
            </a:pPr>
            <a:r>
              <a:rPr lang="it-IT" sz="2600"/>
              <a:t>E’ consentita una polo e felpa senza logo mantenendo i colori bianco e blu , purché senza scritte evidenti</a:t>
            </a:r>
            <a:endParaRPr/>
          </a:p>
          <a:p>
            <a:pPr indent="0" lvl="0" marL="0" rtl="0" algn="l">
              <a:lnSpc>
                <a:spcPct val="90000"/>
              </a:lnSpc>
              <a:spcBef>
                <a:spcPts val="1000"/>
              </a:spcBef>
              <a:spcAft>
                <a:spcPts val="0"/>
              </a:spcAft>
              <a:buClr>
                <a:schemeClr val="dk1"/>
              </a:buClr>
              <a:buSzPts val="2600"/>
              <a:buNone/>
            </a:pPr>
            <a:r>
              <a:t/>
            </a:r>
            <a:endParaRPr sz="2600"/>
          </a:p>
        </p:txBody>
      </p:sp>
      <p:sp>
        <p:nvSpPr>
          <p:cNvPr id="292" name="Google Shape;292;g2248db3cae2_0_348"/>
          <p:cNvSpPr/>
          <p:nvPr/>
        </p:nvSpPr>
        <p:spPr>
          <a:xfrm>
            <a:off x="10420569" y="1364732"/>
            <a:ext cx="947400" cy="9219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93" name="Google Shape;293;g2248db3cae2_0_348"/>
          <p:cNvPicPr preferRelativeResize="0"/>
          <p:nvPr/>
        </p:nvPicPr>
        <p:blipFill rotWithShape="1">
          <a:blip r:embed="rId3">
            <a:alphaModFix/>
          </a:blip>
          <a:srcRect b="0" l="0" r="0" t="3744"/>
          <a:stretch/>
        </p:blipFill>
        <p:spPr>
          <a:xfrm>
            <a:off x="7901259" y="2727729"/>
            <a:ext cx="4290741" cy="4130271"/>
          </a:xfrm>
          <a:custGeom>
            <a:rect b="b" l="l" r="r" t="t"/>
            <a:pathLst>
              <a:path extrusionOk="0" h="4130271" w="429074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ln>
            <a:noFill/>
          </a:ln>
        </p:spPr>
      </p:pic>
      <p:sp>
        <p:nvSpPr>
          <p:cNvPr id="294" name="Google Shape;294;g2248db3cae2_0_348"/>
          <p:cNvSpPr/>
          <p:nvPr/>
        </p:nvSpPr>
        <p:spPr>
          <a:xfrm flipH="1" rot="-6041023">
            <a:off x="6034191" y="-673215"/>
            <a:ext cx="4021307" cy="4021307"/>
          </a:xfrm>
          <a:prstGeom prst="arc">
            <a:avLst>
              <a:gd fmla="val 16200000" name="adj1"/>
              <a:gd fmla="val 20093138"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295" name="Google Shape;295;g2248db3cae2_0_348"/>
          <p:cNvPicPr preferRelativeResize="0"/>
          <p:nvPr/>
        </p:nvPicPr>
        <p:blipFill rotWithShape="1">
          <a:blip r:embed="rId4">
            <a:alphaModFix/>
          </a:blip>
          <a:srcRect b="27193" l="0" r="0" t="13391"/>
          <a:stretch/>
        </p:blipFill>
        <p:spPr>
          <a:xfrm>
            <a:off x="6261607" y="1"/>
            <a:ext cx="3519312" cy="3007909"/>
          </a:xfrm>
          <a:custGeom>
            <a:rect b="b" l="l" r="r" t="t"/>
            <a:pathLst>
              <a:path extrusionOk="0" h="3007909" w="3519312">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9" name="Shape 299"/>
        <p:cNvGrpSpPr/>
        <p:nvPr/>
      </p:nvGrpSpPr>
      <p:grpSpPr>
        <a:xfrm>
          <a:off x="0" y="0"/>
          <a:ext cx="0" cy="0"/>
          <a:chOff x="0" y="0"/>
          <a:chExt cx="0" cy="0"/>
        </a:xfrm>
      </p:grpSpPr>
      <p:sp>
        <p:nvSpPr>
          <p:cNvPr id="300" name="Google Shape;300;g2248db3cae2_0_35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1" name="Google Shape;301;g2248db3cae2_0_358"/>
          <p:cNvSpPr txBox="1"/>
          <p:nvPr>
            <p:ph type="title"/>
          </p:nvPr>
        </p:nvSpPr>
        <p:spPr>
          <a:xfrm>
            <a:off x="841248" y="256032"/>
            <a:ext cx="10506600" cy="1014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100"/>
              <a:buFont typeface="Calibri"/>
              <a:buNone/>
            </a:pPr>
            <a:r>
              <a:rPr lang="it-IT" sz="3100"/>
              <a:t>Registro Elettronico</a:t>
            </a:r>
            <a:br>
              <a:rPr lang="it-IT" sz="3100"/>
            </a:br>
            <a:endParaRPr sz="3100"/>
          </a:p>
        </p:txBody>
      </p:sp>
      <p:sp>
        <p:nvSpPr>
          <p:cNvPr id="302" name="Google Shape;302;g2248db3cae2_0_358"/>
          <p:cNvSpPr/>
          <p:nvPr/>
        </p:nvSpPr>
        <p:spPr>
          <a:xfrm>
            <a:off x="865953" y="1634502"/>
            <a:ext cx="10451700" cy="18300"/>
          </a:xfrm>
          <a:prstGeom prst="rect">
            <a:avLst/>
          </a:prstGeom>
          <a:solidFill>
            <a:srgbClr val="D5D5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3" name="Google Shape;303;g2248db3cae2_0_358"/>
          <p:cNvSpPr/>
          <p:nvPr/>
        </p:nvSpPr>
        <p:spPr>
          <a:xfrm flipH="1" rot="10800000">
            <a:off x="841248" y="1538190"/>
            <a:ext cx="1873500" cy="109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304" name="Google Shape;304;g2248db3cae2_0_358"/>
          <p:cNvGrpSpPr/>
          <p:nvPr/>
        </p:nvGrpSpPr>
        <p:grpSpPr>
          <a:xfrm>
            <a:off x="838200" y="1926797"/>
            <a:ext cx="10515631" cy="4356458"/>
            <a:chOff x="0" y="531"/>
            <a:chExt cx="10515631" cy="4356458"/>
          </a:xfrm>
        </p:grpSpPr>
        <p:sp>
          <p:nvSpPr>
            <p:cNvPr id="305" name="Google Shape;305;g2248db3cae2_0_358"/>
            <p:cNvSpPr/>
            <p:nvPr/>
          </p:nvSpPr>
          <p:spPr>
            <a:xfrm>
              <a:off x="0" y="531"/>
              <a:ext cx="10515600" cy="1244700"/>
            </a:xfrm>
            <a:prstGeom prst="roundRect">
              <a:avLst>
                <a:gd fmla="val 1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g2248db3cae2_0_358"/>
            <p:cNvSpPr/>
            <p:nvPr/>
          </p:nvSpPr>
          <p:spPr>
            <a:xfrm>
              <a:off x="376522" y="280590"/>
              <a:ext cx="684600" cy="6846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g2248db3cae2_0_358"/>
            <p:cNvSpPr/>
            <p:nvPr/>
          </p:nvSpPr>
          <p:spPr>
            <a:xfrm>
              <a:off x="1437631" y="531"/>
              <a:ext cx="9078000" cy="124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g2248db3cae2_0_358"/>
            <p:cNvSpPr txBox="1"/>
            <p:nvPr/>
          </p:nvSpPr>
          <p:spPr>
            <a:xfrm>
              <a:off x="1437631" y="531"/>
              <a:ext cx="9078000" cy="1244700"/>
            </a:xfrm>
            <a:prstGeom prst="rect">
              <a:avLst/>
            </a:prstGeom>
            <a:noFill/>
            <a:ln>
              <a:noFill/>
            </a:ln>
          </p:spPr>
          <p:txBody>
            <a:bodyPr anchorCtr="0" anchor="ctr" bIns="131725" lIns="131725" spcFirstLastPara="1" rIns="131725" wrap="square" tIns="131725">
              <a:noAutofit/>
            </a:bodyPr>
            <a:lstStyle/>
            <a:p>
              <a:pPr indent="0" lvl="0" marL="0" marR="0" rtl="0" algn="l">
                <a:lnSpc>
                  <a:spcPct val="90000"/>
                </a:lnSpc>
                <a:spcBef>
                  <a:spcPts val="0"/>
                </a:spcBef>
                <a:spcAft>
                  <a:spcPts val="0"/>
                </a:spcAft>
                <a:buClr>
                  <a:schemeClr val="dk1"/>
                </a:buClr>
                <a:buSzPts val="2100"/>
                <a:buFont typeface="Calibri"/>
                <a:buNone/>
              </a:pPr>
              <a:r>
                <a:rPr b="0" i="0" lang="it-IT" sz="2100" u="none" cap="none" strike="noStrike">
                  <a:solidFill>
                    <a:schemeClr val="dk1"/>
                  </a:solidFill>
                  <a:latin typeface="Calibri"/>
                  <a:ea typeface="Calibri"/>
                  <a:cs typeface="Calibri"/>
                  <a:sym typeface="Calibri"/>
                </a:rPr>
                <a:t>Credenziali di accesso: nome utente e password, saranno inviate alla mail istituzionale(nome.cognome </a:t>
              </a:r>
              <a:r>
                <a:rPr b="0" i="1" lang="it-IT" sz="2100" u="none" cap="none" strike="noStrike">
                  <a:solidFill>
                    <a:schemeClr val="dk1"/>
                  </a:solidFill>
                  <a:latin typeface="Calibri"/>
                  <a:ea typeface="Calibri"/>
                  <a:cs typeface="Calibri"/>
                  <a:sym typeface="Calibri"/>
                </a:rPr>
                <a:t>alunno</a:t>
              </a:r>
              <a:r>
                <a:rPr b="0" i="0" lang="it-IT" sz="2100" u="none" cap="none" strike="noStrike">
                  <a:solidFill>
                    <a:schemeClr val="dk1"/>
                  </a:solidFill>
                  <a:latin typeface="Calibri"/>
                  <a:ea typeface="Calibri"/>
                  <a:cs typeface="Calibri"/>
                  <a:sym typeface="Calibri"/>
                </a:rPr>
                <a:t>)</a:t>
              </a:r>
              <a:endParaRPr b="0" i="0" sz="2100" u="none" cap="none" strike="noStrike">
                <a:solidFill>
                  <a:schemeClr val="dk1"/>
                </a:solidFill>
                <a:latin typeface="Calibri"/>
                <a:ea typeface="Calibri"/>
                <a:cs typeface="Calibri"/>
                <a:sym typeface="Calibri"/>
              </a:endParaRPr>
            </a:p>
          </p:txBody>
        </p:sp>
        <p:sp>
          <p:nvSpPr>
            <p:cNvPr id="309" name="Google Shape;309;g2248db3cae2_0_358"/>
            <p:cNvSpPr/>
            <p:nvPr/>
          </p:nvSpPr>
          <p:spPr>
            <a:xfrm>
              <a:off x="0" y="1556410"/>
              <a:ext cx="10515600" cy="1244700"/>
            </a:xfrm>
            <a:prstGeom prst="roundRect">
              <a:avLst>
                <a:gd fmla="val 1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g2248db3cae2_0_358"/>
            <p:cNvSpPr/>
            <p:nvPr/>
          </p:nvSpPr>
          <p:spPr>
            <a:xfrm>
              <a:off x="376522" y="1836468"/>
              <a:ext cx="684600" cy="684600"/>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g2248db3cae2_0_358"/>
            <p:cNvSpPr/>
            <p:nvPr/>
          </p:nvSpPr>
          <p:spPr>
            <a:xfrm>
              <a:off x="1437631" y="1556410"/>
              <a:ext cx="9078000" cy="124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g2248db3cae2_0_358"/>
            <p:cNvSpPr txBox="1"/>
            <p:nvPr/>
          </p:nvSpPr>
          <p:spPr>
            <a:xfrm>
              <a:off x="1437631" y="1556410"/>
              <a:ext cx="9078000" cy="1244700"/>
            </a:xfrm>
            <a:prstGeom prst="rect">
              <a:avLst/>
            </a:prstGeom>
            <a:noFill/>
            <a:ln>
              <a:noFill/>
            </a:ln>
          </p:spPr>
          <p:txBody>
            <a:bodyPr anchorCtr="0" anchor="ctr" bIns="131725" lIns="131725" spcFirstLastPara="1" rIns="131725" wrap="square" tIns="131725">
              <a:noAutofit/>
            </a:bodyPr>
            <a:lstStyle/>
            <a:p>
              <a:pPr indent="0" lvl="0" marL="0" marR="0" rtl="0" algn="l">
                <a:lnSpc>
                  <a:spcPct val="90000"/>
                </a:lnSpc>
                <a:spcBef>
                  <a:spcPts val="0"/>
                </a:spcBef>
                <a:spcAft>
                  <a:spcPts val="0"/>
                </a:spcAft>
                <a:buClr>
                  <a:schemeClr val="dk1"/>
                </a:buClr>
                <a:buSzPts val="2100"/>
                <a:buFont typeface="Calibri"/>
                <a:buNone/>
              </a:pPr>
              <a:r>
                <a:rPr b="0" i="0" lang="it-IT" sz="2100" u="none" cap="none" strike="noStrike">
                  <a:solidFill>
                    <a:schemeClr val="dk1"/>
                  </a:solidFill>
                  <a:latin typeface="Calibri"/>
                  <a:ea typeface="Calibri"/>
                  <a:cs typeface="Calibri"/>
                  <a:sym typeface="Calibri"/>
                </a:rPr>
                <a:t>Nuovi iscritti dovranno inviare una mail alla segreteria: </a:t>
              </a:r>
              <a:r>
                <a:rPr b="0" i="0" lang="it-IT" sz="2100" u="sng" cap="none" strike="noStrike">
                  <a:solidFill>
                    <a:schemeClr val="dk1"/>
                  </a:solidFill>
                  <a:latin typeface="Calibri"/>
                  <a:ea typeface="Calibri"/>
                  <a:cs typeface="Calibri"/>
                  <a:sym typeface="Calibri"/>
                  <a:hlinkClick r:id="rId5">
                    <a:extLst>
                      <a:ext uri="{A12FA001-AC4F-418D-AE19-62706E023703}">
                        <ahyp:hlinkClr val="tx"/>
                      </a:ext>
                    </a:extLst>
                  </a:hlinkClick>
                </a:rPr>
                <a:t>didattica@iccogliate.edu.it</a:t>
              </a:r>
              <a:r>
                <a:rPr b="0" i="0" lang="it-IT" sz="2100" u="none" cap="none" strike="noStrike">
                  <a:solidFill>
                    <a:schemeClr val="dk1"/>
                  </a:solidFill>
                  <a:latin typeface="Calibri"/>
                  <a:ea typeface="Calibri"/>
                  <a:cs typeface="Calibri"/>
                  <a:sym typeface="Calibri"/>
                </a:rPr>
                <a:t> facendone espressa richiesta anche nell’oggetto</a:t>
              </a:r>
              <a:endParaRPr b="0" i="0" sz="2100" u="none" cap="none" strike="noStrike">
                <a:solidFill>
                  <a:schemeClr val="dk1"/>
                </a:solidFill>
                <a:latin typeface="Calibri"/>
                <a:ea typeface="Calibri"/>
                <a:cs typeface="Calibri"/>
                <a:sym typeface="Calibri"/>
              </a:endParaRPr>
            </a:p>
          </p:txBody>
        </p:sp>
        <p:sp>
          <p:nvSpPr>
            <p:cNvPr id="313" name="Google Shape;313;g2248db3cae2_0_358"/>
            <p:cNvSpPr/>
            <p:nvPr/>
          </p:nvSpPr>
          <p:spPr>
            <a:xfrm>
              <a:off x="0" y="3112289"/>
              <a:ext cx="10515600" cy="1244700"/>
            </a:xfrm>
            <a:prstGeom prst="roundRect">
              <a:avLst>
                <a:gd fmla="val 1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2248db3cae2_0_358"/>
            <p:cNvSpPr/>
            <p:nvPr/>
          </p:nvSpPr>
          <p:spPr>
            <a:xfrm>
              <a:off x="376522" y="3392347"/>
              <a:ext cx="684600" cy="684600"/>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g2248db3cae2_0_358"/>
            <p:cNvSpPr/>
            <p:nvPr/>
          </p:nvSpPr>
          <p:spPr>
            <a:xfrm>
              <a:off x="1437631" y="3112289"/>
              <a:ext cx="9078000" cy="1244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g2248db3cae2_0_358"/>
            <p:cNvSpPr txBox="1"/>
            <p:nvPr/>
          </p:nvSpPr>
          <p:spPr>
            <a:xfrm>
              <a:off x="1437631" y="3112289"/>
              <a:ext cx="9078000" cy="1244700"/>
            </a:xfrm>
            <a:prstGeom prst="rect">
              <a:avLst/>
            </a:prstGeom>
            <a:noFill/>
            <a:ln>
              <a:noFill/>
            </a:ln>
          </p:spPr>
          <p:txBody>
            <a:bodyPr anchorCtr="0" anchor="ctr" bIns="131725" lIns="131725" spcFirstLastPara="1" rIns="131725" wrap="square" tIns="131725">
              <a:noAutofit/>
            </a:bodyPr>
            <a:lstStyle/>
            <a:p>
              <a:pPr indent="0" lvl="0" marL="0" marR="0" rtl="0" algn="l">
                <a:lnSpc>
                  <a:spcPct val="90000"/>
                </a:lnSpc>
                <a:spcBef>
                  <a:spcPts val="0"/>
                </a:spcBef>
                <a:spcAft>
                  <a:spcPts val="0"/>
                </a:spcAft>
                <a:buClr>
                  <a:schemeClr val="dk1"/>
                </a:buClr>
                <a:buSzPts val="2100"/>
                <a:buFont typeface="Calibri"/>
                <a:buNone/>
              </a:pPr>
              <a:r>
                <a:rPr b="0" i="0" lang="it-IT" sz="2100" u="none" cap="none" strike="noStrike">
                  <a:solidFill>
                    <a:schemeClr val="dk1"/>
                  </a:solidFill>
                  <a:latin typeface="Calibri"/>
                  <a:ea typeface="Calibri"/>
                  <a:cs typeface="Calibri"/>
                  <a:sym typeface="Calibri"/>
                </a:rPr>
                <a:t>Accedendo a  </a:t>
              </a:r>
              <a:r>
                <a:rPr b="0" i="0" lang="it-IT" sz="2100" u="sng" cap="none" strike="noStrike">
                  <a:solidFill>
                    <a:schemeClr val="dk1"/>
                  </a:solidFill>
                  <a:latin typeface="Calibri"/>
                  <a:ea typeface="Calibri"/>
                  <a:cs typeface="Calibri"/>
                  <a:sym typeface="Calibri"/>
                  <a:hlinkClick r:id="rId7">
                    <a:extLst>
                      <a:ext uri="{A12FA001-AC4F-418D-AE19-62706E023703}">
                        <ahyp:hlinkClr val="tx"/>
                      </a:ext>
                    </a:extLst>
                  </a:hlinkClick>
                </a:rPr>
                <a:t>https://nuvola.madisoft.it/login</a:t>
              </a:r>
              <a:r>
                <a:rPr b="0" i="0" lang="it-IT" sz="2100" u="none" cap="none" strike="noStrike">
                  <a:solidFill>
                    <a:schemeClr val="dk1"/>
                  </a:solidFill>
                  <a:latin typeface="Calibri"/>
                  <a:ea typeface="Calibri"/>
                  <a:cs typeface="Calibri"/>
                  <a:sym typeface="Calibri"/>
                </a:rPr>
                <a:t> è possibile: consultare i voti, le attività svolte, eventualmente i compiti assegnati, prenotare i colloqui, comunicare con i docenti di classe, scaricare le valutazioni in</a:t>
              </a:r>
              <a:r>
                <a:rPr b="0" i="0" lang="it-IT" sz="2100" u="none" cap="none" strike="noStrike">
                  <a:solidFill>
                    <a:schemeClr val="dk1"/>
                  </a:solidFill>
                  <a:latin typeface="Calibri"/>
                  <a:ea typeface="Calibri"/>
                  <a:cs typeface="Calibri"/>
                  <a:sym typeface="Calibri"/>
                </a:rPr>
                <a:t>fra-</a:t>
              </a:r>
              <a:r>
                <a:rPr b="0" i="0" lang="it-IT" sz="2100" u="none" cap="none" strike="noStrike">
                  <a:solidFill>
                    <a:schemeClr val="dk1"/>
                  </a:solidFill>
                  <a:latin typeface="Calibri"/>
                  <a:ea typeface="Calibri"/>
                  <a:cs typeface="Calibri"/>
                  <a:sym typeface="Calibri"/>
                </a:rPr>
                <a:t>quadrimestrali</a:t>
              </a:r>
              <a:endParaRPr b="0" i="0" sz="2100" u="none" cap="none" strike="noStrike">
                <a:solidFill>
                  <a:schemeClr val="dk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0" name="Shape 320"/>
        <p:cNvGrpSpPr/>
        <p:nvPr/>
      </p:nvGrpSpPr>
      <p:grpSpPr>
        <a:xfrm>
          <a:off x="0" y="0"/>
          <a:ext cx="0" cy="0"/>
          <a:chOff x="0" y="0"/>
          <a:chExt cx="0" cy="0"/>
        </a:xfrm>
      </p:grpSpPr>
      <p:sp>
        <p:nvSpPr>
          <p:cNvPr id="321" name="Google Shape;321;g2248db3cae2_0_477"/>
          <p:cNvSpPr/>
          <p:nvPr/>
        </p:nvSpPr>
        <p:spPr>
          <a:xfrm>
            <a:off x="3048"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2" name="Google Shape;322;g2248db3cae2_0_477"/>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3" name="Google Shape;323;g2248db3cae2_0_477"/>
          <p:cNvSpPr txBox="1"/>
          <p:nvPr>
            <p:ph type="title"/>
          </p:nvPr>
        </p:nvSpPr>
        <p:spPr>
          <a:xfrm>
            <a:off x="686834" y="1153572"/>
            <a:ext cx="3200400" cy="4461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400"/>
              <a:buFont typeface="Calibri"/>
              <a:buNone/>
            </a:pPr>
            <a:r>
              <a:rPr lang="it-IT">
                <a:solidFill>
                  <a:srgbClr val="FFFFFF"/>
                </a:solidFill>
              </a:rPr>
              <a:t>Uso dei cellulari</a:t>
            </a:r>
            <a:br>
              <a:rPr lang="it-IT">
                <a:solidFill>
                  <a:srgbClr val="FFFFFF"/>
                </a:solidFill>
              </a:rPr>
            </a:br>
            <a:endParaRPr>
              <a:solidFill>
                <a:srgbClr val="FFFFFF"/>
              </a:solidFill>
            </a:endParaRPr>
          </a:p>
        </p:txBody>
      </p:sp>
      <p:sp>
        <p:nvSpPr>
          <p:cNvPr id="324" name="Google Shape;324;g2248db3cae2_0_477"/>
          <p:cNvSpPr/>
          <p:nvPr/>
        </p:nvSpPr>
        <p:spPr>
          <a:xfrm flipH="1" rot="10800000">
            <a:off x="7550402" y="2455612"/>
            <a:ext cx="4083300" cy="4083300"/>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25" name="Google Shape;325;g2248db3cae2_0_477"/>
          <p:cNvSpPr txBox="1"/>
          <p:nvPr>
            <p:ph idx="1" type="body"/>
          </p:nvPr>
        </p:nvSpPr>
        <p:spPr>
          <a:xfrm>
            <a:off x="4167272" y="591344"/>
            <a:ext cx="7186500" cy="5875200"/>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1100"/>
              <a:buNone/>
            </a:pPr>
            <a:r>
              <a:rPr lang="it-IT" sz="1100"/>
              <a:t>Si distingue tra due casi d’uso principali:</a:t>
            </a:r>
            <a:br>
              <a:rPr lang="it-IT" sz="1100"/>
            </a:br>
            <a:endParaRPr sz="1100"/>
          </a:p>
          <a:p>
            <a:pPr indent="0" lvl="0" marL="0" rtl="0" algn="l">
              <a:lnSpc>
                <a:spcPct val="90000"/>
              </a:lnSpc>
              <a:spcBef>
                <a:spcPts val="1000"/>
              </a:spcBef>
              <a:spcAft>
                <a:spcPts val="0"/>
              </a:spcAft>
              <a:buClr>
                <a:schemeClr val="dk1"/>
              </a:buClr>
              <a:buSzPts val="1100"/>
              <a:buNone/>
            </a:pPr>
            <a:r>
              <a:rPr lang="it-IT" sz="1100"/>
              <a:t>1) </a:t>
            </a:r>
            <a:r>
              <a:rPr b="1" lang="it-IT" sz="1100"/>
              <a:t>uso del telefono cellulare per chiamate, sms, messaggistica in genere</a:t>
            </a:r>
            <a:endParaRPr/>
          </a:p>
          <a:p>
            <a:pPr indent="0" lvl="0" marL="0" rtl="0" algn="just">
              <a:lnSpc>
                <a:spcPct val="90000"/>
              </a:lnSpc>
              <a:spcBef>
                <a:spcPts val="1000"/>
              </a:spcBef>
              <a:spcAft>
                <a:spcPts val="0"/>
              </a:spcAft>
              <a:buClr>
                <a:schemeClr val="dk1"/>
              </a:buClr>
              <a:buSzPts val="1100"/>
              <a:buNone/>
            </a:pPr>
            <a:r>
              <a:rPr lang="it-IT" sz="1100"/>
              <a:t>…si ribadisce la puntuale applicazione della normativa vigente (DPR 249/1998, DPR 235/2007, Direttiva Ministeriale 15.03.2007), pertanto l'uso del cellulare in quanto tale non è consentito per ricevere/effettuare chiamate, SMS o altro tipo di messaggistica.</a:t>
            </a:r>
            <a:br>
              <a:rPr lang="it-IT" sz="1100"/>
            </a:br>
            <a:r>
              <a:rPr lang="it-IT" sz="1100"/>
              <a:t>Il divieto non si applica soltanto all’orario delle lezioni ma è vigente anche negli intervalli e nelle altre pause dell’attività  didattica.</a:t>
            </a:r>
            <a:br>
              <a:rPr lang="it-IT" sz="1100"/>
            </a:br>
            <a:r>
              <a:rPr lang="it-IT" sz="1100"/>
              <a:t>Per quanto riguarda uscite, visite guidate e viaggi di istruzione, l’uso è consentito al di fuori dei momenti dedicati a visite guidate e attività  legate all’aspetto didattico dell’uscita.</a:t>
            </a:r>
            <a:endParaRPr/>
          </a:p>
          <a:p>
            <a:pPr indent="0" lvl="0" marL="0" rtl="0" algn="just">
              <a:lnSpc>
                <a:spcPct val="90000"/>
              </a:lnSpc>
              <a:spcBef>
                <a:spcPts val="1000"/>
              </a:spcBef>
              <a:spcAft>
                <a:spcPts val="0"/>
              </a:spcAft>
              <a:buClr>
                <a:schemeClr val="dk1"/>
              </a:buClr>
              <a:buSzPts val="1100"/>
              <a:buNone/>
            </a:pPr>
            <a:br>
              <a:rPr lang="it-IT" sz="1100"/>
            </a:br>
            <a:r>
              <a:rPr lang="it-IT" sz="1100"/>
              <a:t>La </a:t>
            </a:r>
            <a:r>
              <a:rPr b="1" lang="it-IT" sz="1100"/>
              <a:t>comunicazione</a:t>
            </a:r>
            <a:r>
              <a:rPr lang="it-IT" sz="1100"/>
              <a:t> con le famiglie, per qualsiasi urgenza, è sempre garantita attraverso il </a:t>
            </a:r>
            <a:r>
              <a:rPr b="1" lang="it-IT" sz="1100"/>
              <a:t>telefono della scuola.</a:t>
            </a:r>
            <a:br>
              <a:rPr lang="it-IT" sz="1100"/>
            </a:br>
            <a:r>
              <a:rPr lang="it-IT" sz="1100"/>
              <a:t>I docenti possono derogare a tale disposizioni, consentendo l'uso del cellulare, in caso di particolari situazioni non risolvibili in altro modo.</a:t>
            </a:r>
            <a:br>
              <a:rPr lang="it-IT" sz="1100"/>
            </a:br>
            <a:r>
              <a:rPr lang="it-IT" sz="1100"/>
              <a:t>Le famiglie sono invitate a collaborare strettamente con l’Istituto, nello spirito della corresponsabilità̀ educativa, evitando ad esempio di inviare messaggi o effettuare chiamate ai telefoni dei propri figli, durante l’orario scolastico.</a:t>
            </a:r>
            <a:br>
              <a:rPr lang="it-IT" sz="1100"/>
            </a:br>
            <a:r>
              <a:rPr lang="it-IT" sz="1100"/>
              <a:t>Gli alunni sono tenuti a mantenere i loro telefoni spenti durante l’intera permanenza a scuola </a:t>
            </a:r>
            <a:endParaRPr/>
          </a:p>
          <a:p>
            <a:pPr indent="0" lvl="0" marL="0" rtl="0" algn="just">
              <a:lnSpc>
                <a:spcPct val="90000"/>
              </a:lnSpc>
              <a:spcBef>
                <a:spcPts val="1000"/>
              </a:spcBef>
              <a:spcAft>
                <a:spcPts val="0"/>
              </a:spcAft>
              <a:buClr>
                <a:schemeClr val="dk1"/>
              </a:buClr>
              <a:buSzPts val="1100"/>
              <a:buNone/>
            </a:pPr>
            <a:r>
              <a:rPr lang="it-IT" sz="1100"/>
              <a:t>2) </a:t>
            </a:r>
            <a:r>
              <a:rPr b="1" lang="it-IT" sz="1100"/>
              <a:t>utilizzo delle altre funzioni, tipiche degli smartphone (foto, video, varie applicazioni), comuni anche a tablet e altri dispositivi mobili, che possono avere una rilevanza e un possibile impiego nella didattica. </a:t>
            </a:r>
            <a:endParaRPr/>
          </a:p>
          <a:p>
            <a:pPr indent="0" lvl="0" marL="0" rtl="0" algn="just">
              <a:lnSpc>
                <a:spcPct val="90000"/>
              </a:lnSpc>
              <a:spcBef>
                <a:spcPts val="1000"/>
              </a:spcBef>
              <a:spcAft>
                <a:spcPts val="0"/>
              </a:spcAft>
              <a:buClr>
                <a:schemeClr val="dk1"/>
              </a:buClr>
              <a:buSzPts val="1100"/>
              <a:buNone/>
            </a:pPr>
            <a:r>
              <a:rPr lang="it-IT" sz="1100"/>
              <a:t>Competenza digitale è una competenza-chiave. L’uso di smartphone, tablet e altri dispositivi mobili, o delle funzioni equivalenti presenti sui telefoni cellulari è pertanto consentito, ma unicamente su indicazione del docente, </a:t>
            </a:r>
            <a:r>
              <a:rPr b="1" lang="it-IT" sz="1100"/>
              <a:t>con esclusiva finalità̀ didattica, in momenti ben definiti e con modalità prescritte dall’insegnante.</a:t>
            </a:r>
            <a:br>
              <a:rPr b="1" lang="it-IT" sz="1100"/>
            </a:br>
            <a:endParaRPr b="1" sz="1100"/>
          </a:p>
          <a:p>
            <a:pPr indent="0" lvl="0" marL="0" rtl="0" algn="just">
              <a:lnSpc>
                <a:spcPct val="90000"/>
              </a:lnSpc>
              <a:spcBef>
                <a:spcPts val="1000"/>
              </a:spcBef>
              <a:spcAft>
                <a:spcPts val="0"/>
              </a:spcAft>
              <a:buClr>
                <a:schemeClr val="dk1"/>
              </a:buClr>
              <a:buSzPts val="1100"/>
              <a:buNone/>
            </a:pPr>
            <a:r>
              <a:rPr lang="it-IT" sz="1100"/>
              <a:t>Si richiama l’attenzione degli alunni, dei docenti e delle famiglie sulle possibili conseguenze di eventuali riprese audio/video o fotografie effettuate all’interno degli ambienti scolastici, al di fuori dei casi consentiti, e successivamente diffuse con l’intento di ridicolizzare compagni o insegnanti o addirittura allo scopo di intraprendere azioni che sono spesso definite con il termine di cyber bullismo. Tali azioni possono configurare, nei casi più gravi, gli estremi di veri e propri reati. </a:t>
            </a:r>
            <a:endParaRPr sz="11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9" name="Shape 329"/>
        <p:cNvGrpSpPr/>
        <p:nvPr/>
      </p:nvGrpSpPr>
      <p:grpSpPr>
        <a:xfrm>
          <a:off x="0" y="0"/>
          <a:ext cx="0" cy="0"/>
          <a:chOff x="0" y="0"/>
          <a:chExt cx="0" cy="0"/>
        </a:xfrm>
      </p:grpSpPr>
      <p:sp>
        <p:nvSpPr>
          <p:cNvPr id="330" name="Google Shape;330;g2248db3cae2_0_485"/>
          <p:cNvSpPr txBox="1"/>
          <p:nvPr>
            <p:ph type="title"/>
          </p:nvPr>
        </p:nvSpPr>
        <p:spPr>
          <a:xfrm>
            <a:off x="4965430" y="629268"/>
            <a:ext cx="6586500" cy="12861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it-IT" sz="3700"/>
              <a:t>Utilizzo delle strutture scolastiche</a:t>
            </a:r>
            <a:br>
              <a:rPr lang="it-IT" sz="3700"/>
            </a:br>
            <a:endParaRPr sz="3700"/>
          </a:p>
        </p:txBody>
      </p:sp>
      <p:sp>
        <p:nvSpPr>
          <p:cNvPr id="331" name="Google Shape;331;g2248db3cae2_0_485"/>
          <p:cNvSpPr txBox="1"/>
          <p:nvPr>
            <p:ph idx="1" type="body"/>
          </p:nvPr>
        </p:nvSpPr>
        <p:spPr>
          <a:xfrm>
            <a:off x="4965431" y="2438400"/>
            <a:ext cx="6586500" cy="3785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it-IT" sz="2000"/>
              <a:t>Accesso</a:t>
            </a:r>
            <a:endParaRPr/>
          </a:p>
          <a:p>
            <a:pPr indent="-228600" lvl="0" marL="228600" rtl="0" algn="l">
              <a:lnSpc>
                <a:spcPct val="90000"/>
              </a:lnSpc>
              <a:spcBef>
                <a:spcPts val="1000"/>
              </a:spcBef>
              <a:spcAft>
                <a:spcPts val="0"/>
              </a:spcAft>
              <a:buClr>
                <a:schemeClr val="dk1"/>
              </a:buClr>
              <a:buSzPts val="2000"/>
              <a:buChar char="🠶"/>
            </a:pPr>
            <a:r>
              <a:rPr lang="it-IT" sz="2000"/>
              <a:t>Palestra: indispensabile indossare un abbigliamento adeguato e scarpe da ginnastica da usare esclusivamente per il tempo scuola</a:t>
            </a:r>
            <a:endParaRPr/>
          </a:p>
          <a:p>
            <a:pPr indent="-228600" lvl="0" marL="228600" rtl="0" algn="l">
              <a:lnSpc>
                <a:spcPct val="90000"/>
              </a:lnSpc>
              <a:spcBef>
                <a:spcPts val="1000"/>
              </a:spcBef>
              <a:spcAft>
                <a:spcPts val="0"/>
              </a:spcAft>
              <a:buClr>
                <a:schemeClr val="dk1"/>
              </a:buClr>
              <a:buSzPts val="2000"/>
              <a:buChar char="🠶"/>
            </a:pPr>
            <a:r>
              <a:rPr lang="it-IT" sz="2000"/>
              <a:t>Laboratori consentito solo con la presenza dell’insegnante</a:t>
            </a:r>
            <a:endParaRPr/>
          </a:p>
        </p:txBody>
      </p:sp>
      <p:pic>
        <p:nvPicPr>
          <p:cNvPr descr="Ginnasta che esegue esercizio agli anelli" id="332" name="Google Shape;332;g2248db3cae2_0_485"/>
          <p:cNvPicPr preferRelativeResize="0"/>
          <p:nvPr/>
        </p:nvPicPr>
        <p:blipFill rotWithShape="1">
          <a:blip r:embed="rId3">
            <a:alphaModFix/>
          </a:blip>
          <a:srcRect b="0" l="40307" r="15079" t="0"/>
          <a:stretch/>
        </p:blipFill>
        <p:spPr>
          <a:xfrm>
            <a:off x="20" y="10"/>
            <a:ext cx="4635571" cy="6857990"/>
          </a:xfrm>
          <a:prstGeom prst="rect">
            <a:avLst/>
          </a:prstGeom>
          <a:noFill/>
          <a:ln>
            <a:noFill/>
          </a:ln>
        </p:spPr>
      </p:pic>
      <p:cxnSp>
        <p:nvCxnSpPr>
          <p:cNvPr id="333" name="Google Shape;333;g2248db3cae2_0_485"/>
          <p:cNvCxnSpPr/>
          <p:nvPr/>
        </p:nvCxnSpPr>
        <p:spPr>
          <a:xfrm>
            <a:off x="5080934" y="2115117"/>
            <a:ext cx="6309300" cy="0"/>
          </a:xfrm>
          <a:prstGeom prst="straightConnector1">
            <a:avLst/>
          </a:prstGeom>
          <a:noFill/>
          <a:ln cap="flat" cmpd="sng" w="19050">
            <a:solidFill>
              <a:srgbClr val="B28F56"/>
            </a:solidFill>
            <a:prstDash val="solid"/>
            <a:miter lim="800000"/>
            <a:headEnd len="sm" w="sm" type="none"/>
            <a:tailEnd len="sm" w="sm"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7" name="Shape 337"/>
        <p:cNvGrpSpPr/>
        <p:nvPr/>
      </p:nvGrpSpPr>
      <p:grpSpPr>
        <a:xfrm>
          <a:off x="0" y="0"/>
          <a:ext cx="0" cy="0"/>
          <a:chOff x="0" y="0"/>
          <a:chExt cx="0" cy="0"/>
        </a:xfrm>
      </p:grpSpPr>
      <p:sp>
        <p:nvSpPr>
          <p:cNvPr id="338" name="Google Shape;338;g2248db3cae2_0_492"/>
          <p:cNvSpPr/>
          <p:nvPr/>
        </p:nvSpPr>
        <p:spPr>
          <a:xfrm>
            <a:off x="-1" y="0"/>
            <a:ext cx="50931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9" name="Google Shape;339;g2248db3cae2_0_492"/>
          <p:cNvSpPr txBox="1"/>
          <p:nvPr>
            <p:ph type="title"/>
          </p:nvPr>
        </p:nvSpPr>
        <p:spPr>
          <a:xfrm>
            <a:off x="524741" y="620392"/>
            <a:ext cx="3808200" cy="5504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6000"/>
              <a:buFont typeface="Calibri"/>
              <a:buNone/>
            </a:pPr>
            <a:r>
              <a:rPr lang="it-IT" sz="6000">
                <a:solidFill>
                  <a:schemeClr val="lt1"/>
                </a:solidFill>
              </a:rPr>
              <a:t>Infortuni o malesseri</a:t>
            </a:r>
            <a:endParaRPr/>
          </a:p>
        </p:txBody>
      </p:sp>
      <p:grpSp>
        <p:nvGrpSpPr>
          <p:cNvPr id="340" name="Google Shape;340;g2248db3cae2_0_492"/>
          <p:cNvGrpSpPr/>
          <p:nvPr/>
        </p:nvGrpSpPr>
        <p:grpSpPr>
          <a:xfrm>
            <a:off x="5468389" y="620392"/>
            <a:ext cx="6263700" cy="5504543"/>
            <a:chOff x="0" y="0"/>
            <a:chExt cx="6263700" cy="5504543"/>
          </a:xfrm>
        </p:grpSpPr>
        <p:cxnSp>
          <p:nvCxnSpPr>
            <p:cNvPr id="341" name="Google Shape;341;g2248db3cae2_0_492"/>
            <p:cNvCxnSpPr/>
            <p:nvPr/>
          </p:nvCxnSpPr>
          <p:spPr>
            <a:xfrm>
              <a:off x="0" y="0"/>
              <a:ext cx="6263700" cy="0"/>
            </a:xfrm>
            <a:prstGeom prst="straightConnector1">
              <a:avLst/>
            </a:prstGeom>
            <a:solidFill>
              <a:srgbClr val="599BD5"/>
            </a:solidFill>
            <a:ln cap="flat" cmpd="sng" w="12700">
              <a:solidFill>
                <a:srgbClr val="599BD5"/>
              </a:solidFill>
              <a:prstDash val="solid"/>
              <a:miter lim="800000"/>
              <a:headEnd len="sm" w="sm" type="none"/>
              <a:tailEnd len="sm" w="sm" type="none"/>
            </a:ln>
          </p:spPr>
        </p:cxnSp>
        <p:sp>
          <p:nvSpPr>
            <p:cNvPr id="342" name="Google Shape;342;g2248db3cae2_0_492"/>
            <p:cNvSpPr/>
            <p:nvPr/>
          </p:nvSpPr>
          <p:spPr>
            <a:xfrm>
              <a:off x="0" y="0"/>
              <a:ext cx="6263700" cy="275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g2248db3cae2_0_492"/>
            <p:cNvSpPr txBox="1"/>
            <p:nvPr/>
          </p:nvSpPr>
          <p:spPr>
            <a:xfrm>
              <a:off x="0" y="0"/>
              <a:ext cx="6263700" cy="2752200"/>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Clr>
                  <a:schemeClr val="dk1"/>
                </a:buClr>
                <a:buSzPts val="3000"/>
                <a:buFont typeface="Calibri"/>
                <a:buNone/>
              </a:pPr>
              <a:r>
                <a:rPr b="0" i="0" lang="it-IT" sz="3000" u="none" cap="none" strike="noStrike">
                  <a:solidFill>
                    <a:schemeClr val="dk1"/>
                  </a:solidFill>
                  <a:latin typeface="Calibri"/>
                  <a:ea typeface="Calibri"/>
                  <a:cs typeface="Calibri"/>
                  <a:sym typeface="Calibri"/>
                </a:rPr>
                <a:t>Nel caso di infortuni e di malessere verrà immediatamente avvertita la famiglia (consiglio di informare la segreteria se il numero reso all’atto dell’iscrizione è cambiato o inattivo eventualmente il recapito del lavoro)</a:t>
              </a:r>
              <a:endParaRPr b="0" i="0" sz="3000" u="none" cap="none" strike="noStrike">
                <a:solidFill>
                  <a:schemeClr val="dk1"/>
                </a:solidFill>
                <a:latin typeface="Calibri"/>
                <a:ea typeface="Calibri"/>
                <a:cs typeface="Calibri"/>
                <a:sym typeface="Calibri"/>
              </a:endParaRPr>
            </a:p>
          </p:txBody>
        </p:sp>
        <p:cxnSp>
          <p:nvCxnSpPr>
            <p:cNvPr id="344" name="Google Shape;344;g2248db3cae2_0_492"/>
            <p:cNvCxnSpPr/>
            <p:nvPr/>
          </p:nvCxnSpPr>
          <p:spPr>
            <a:xfrm>
              <a:off x="0" y="2752343"/>
              <a:ext cx="6263700" cy="0"/>
            </a:xfrm>
            <a:prstGeom prst="straightConnector1">
              <a:avLst/>
            </a:prstGeom>
            <a:solidFill>
              <a:srgbClr val="6FAB46"/>
            </a:solidFill>
            <a:ln cap="flat" cmpd="sng" w="12700">
              <a:solidFill>
                <a:srgbClr val="6FAB46"/>
              </a:solidFill>
              <a:prstDash val="solid"/>
              <a:miter lim="800000"/>
              <a:headEnd len="sm" w="sm" type="none"/>
              <a:tailEnd len="sm" w="sm" type="none"/>
            </a:ln>
          </p:spPr>
        </p:cxnSp>
        <p:sp>
          <p:nvSpPr>
            <p:cNvPr id="345" name="Google Shape;345;g2248db3cae2_0_492"/>
            <p:cNvSpPr/>
            <p:nvPr/>
          </p:nvSpPr>
          <p:spPr>
            <a:xfrm>
              <a:off x="0" y="2752343"/>
              <a:ext cx="6263700" cy="275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g2248db3cae2_0_492"/>
            <p:cNvSpPr txBox="1"/>
            <p:nvPr/>
          </p:nvSpPr>
          <p:spPr>
            <a:xfrm>
              <a:off x="0" y="2752343"/>
              <a:ext cx="6263700" cy="2752200"/>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Clr>
                  <a:schemeClr val="dk1"/>
                </a:buClr>
                <a:buSzPts val="3000"/>
                <a:buFont typeface="Calibri"/>
                <a:buNone/>
              </a:pPr>
              <a:r>
                <a:rPr b="0" i="0" lang="it-IT" sz="3000" u="none" cap="none" strike="noStrike">
                  <a:solidFill>
                    <a:schemeClr val="dk1"/>
                  </a:solidFill>
                  <a:latin typeface="Calibri"/>
                  <a:ea typeface="Calibri"/>
                  <a:cs typeface="Calibri"/>
                  <a:sym typeface="Calibri"/>
                </a:rPr>
                <a:t>Nei casi gravi verrà richiesto dalla scuola l’intervento dei sanitari del 112</a:t>
              </a:r>
              <a:endParaRPr b="0" i="0" sz="3000" u="none" cap="none" strike="noStrike">
                <a:solidFill>
                  <a:schemeClr val="dk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0" name="Shape 350"/>
        <p:cNvGrpSpPr/>
        <p:nvPr/>
      </p:nvGrpSpPr>
      <p:grpSpPr>
        <a:xfrm>
          <a:off x="0" y="0"/>
          <a:ext cx="0" cy="0"/>
          <a:chOff x="0" y="0"/>
          <a:chExt cx="0" cy="0"/>
        </a:xfrm>
      </p:grpSpPr>
      <p:sp>
        <p:nvSpPr>
          <p:cNvPr id="351" name="Google Shape;351;g2248db3cae2_0_50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2" name="Google Shape;352;g2248db3cae2_0_504"/>
          <p:cNvSpPr/>
          <p:nvPr/>
        </p:nvSpPr>
        <p:spPr>
          <a:xfrm flipH="1">
            <a:off x="8576660" y="3335867"/>
            <a:ext cx="3291900" cy="3200400"/>
          </a:xfrm>
          <a:prstGeom prst="rtTriangl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3" name="Google Shape;353;g2248db3cae2_0_504"/>
          <p:cNvSpPr/>
          <p:nvPr/>
        </p:nvSpPr>
        <p:spPr>
          <a:xfrm>
            <a:off x="641774" y="623275"/>
            <a:ext cx="10905000" cy="5607900"/>
          </a:xfrm>
          <a:prstGeom prst="rect">
            <a:avLst/>
          </a:prstGeom>
          <a:noFill/>
          <a:ln cap="flat" cmpd="sng" w="1905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4" name="Google Shape;354;g2248db3cae2_0_504"/>
          <p:cNvSpPr txBox="1"/>
          <p:nvPr>
            <p:ph type="title"/>
          </p:nvPr>
        </p:nvSpPr>
        <p:spPr>
          <a:xfrm>
            <a:off x="1075776" y="1188625"/>
            <a:ext cx="3401400" cy="44808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100"/>
              <a:buFont typeface="Calibri"/>
              <a:buNone/>
            </a:pPr>
            <a:r>
              <a:rPr lang="it-IT" sz="4100"/>
              <a:t>Ricevimento genitori</a:t>
            </a:r>
            <a:br>
              <a:rPr lang="it-IT" sz="4100"/>
            </a:br>
            <a:endParaRPr sz="4100"/>
          </a:p>
        </p:txBody>
      </p:sp>
      <p:cxnSp>
        <p:nvCxnSpPr>
          <p:cNvPr id="355" name="Google Shape;355;g2248db3cae2_0_504"/>
          <p:cNvCxnSpPr/>
          <p:nvPr/>
        </p:nvCxnSpPr>
        <p:spPr>
          <a:xfrm>
            <a:off x="4654296" y="1852863"/>
            <a:ext cx="0" cy="3236400"/>
          </a:xfrm>
          <a:prstGeom prst="straightConnector1">
            <a:avLst/>
          </a:prstGeom>
          <a:noFill/>
          <a:ln cap="sq" cmpd="sng" w="19050">
            <a:solidFill>
              <a:srgbClr val="3F3F3F"/>
            </a:solidFill>
            <a:prstDash val="solid"/>
            <a:miter lim="800000"/>
            <a:headEnd len="sm" w="sm" type="none"/>
            <a:tailEnd len="sm" w="sm" type="none"/>
          </a:ln>
        </p:spPr>
      </p:cxnSp>
      <p:sp>
        <p:nvSpPr>
          <p:cNvPr id="356" name="Google Shape;356;g2248db3cae2_0_504"/>
          <p:cNvSpPr txBox="1"/>
          <p:nvPr>
            <p:ph idx="1" type="body"/>
          </p:nvPr>
        </p:nvSpPr>
        <p:spPr>
          <a:xfrm>
            <a:off x="5255249" y="1648875"/>
            <a:ext cx="5307900" cy="3560400"/>
          </a:xfrm>
          <a:prstGeom prst="rect">
            <a:avLst/>
          </a:prstGeom>
          <a:noFill/>
          <a:ln>
            <a:noFill/>
          </a:ln>
        </p:spPr>
        <p:txBody>
          <a:bodyPr anchorCtr="0" anchor="ctr" bIns="45700" lIns="91425" spcFirstLastPara="1" rIns="91425" wrap="square" tIns="45700">
            <a:normAutofit lnSpcReduction="20000"/>
          </a:bodyPr>
          <a:lstStyle/>
          <a:p>
            <a:pPr indent="-228600" lvl="0" marL="228600" rtl="0" algn="l">
              <a:lnSpc>
                <a:spcPct val="90000"/>
              </a:lnSpc>
              <a:spcBef>
                <a:spcPts val="1000"/>
              </a:spcBef>
              <a:spcAft>
                <a:spcPts val="0"/>
              </a:spcAft>
              <a:buClr>
                <a:schemeClr val="dk1"/>
              </a:buClr>
              <a:buSzPts val="1900"/>
              <a:buFont typeface="Calibri"/>
              <a:buAutoNum type="arabicPeriod"/>
            </a:pPr>
            <a:r>
              <a:rPr lang="it-IT"/>
              <a:t>Richiamo i contenuti del Patto di Corresponsabilità</a:t>
            </a:r>
            <a:endParaRPr/>
          </a:p>
          <a:p>
            <a:pPr indent="-342900" lvl="0" marL="342900" rtl="0" algn="l">
              <a:spcBef>
                <a:spcPts val="1000"/>
              </a:spcBef>
              <a:spcAft>
                <a:spcPts val="0"/>
              </a:spcAft>
              <a:buSzPts val="1800"/>
              <a:buFont typeface="Century Gothic"/>
              <a:buAutoNum type="arabicPeriod"/>
            </a:pPr>
            <a:r>
              <a:rPr lang="it-IT"/>
              <a:t>Ricordo che è necessario mantenere dei contatti stretti con gli insegnanti, prevedendo almeno un colloquio a quadrimestre(gli incontri serali sono per andare incontro ai docenti impossibilitati la mattina)</a:t>
            </a:r>
            <a:endParaRPr/>
          </a:p>
          <a:p>
            <a:pPr indent="-342900" lvl="0" marL="342900" rtl="0" algn="l">
              <a:spcBef>
                <a:spcPts val="1000"/>
              </a:spcBef>
              <a:spcAft>
                <a:spcPts val="0"/>
              </a:spcAft>
              <a:buSzPts val="1800"/>
              <a:buFont typeface="Century Gothic"/>
              <a:buAutoNum type="arabicPeriod"/>
            </a:pPr>
            <a:r>
              <a:rPr lang="it-IT"/>
              <a:t>A tal proposito sono previsti degli spazi orari settimanali*(tranne in alcuni momenti dell’anno). Prenotazione avvengono attraverso Nuvola o Diario D'occhio(apposita sezione), attendere sempre la conferma del docente</a:t>
            </a:r>
            <a:endParaRPr sz="19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0" name="Shape 360"/>
        <p:cNvGrpSpPr/>
        <p:nvPr/>
      </p:nvGrpSpPr>
      <p:grpSpPr>
        <a:xfrm>
          <a:off x="0" y="0"/>
          <a:ext cx="0" cy="0"/>
          <a:chOff x="0" y="0"/>
          <a:chExt cx="0" cy="0"/>
        </a:xfrm>
      </p:grpSpPr>
      <p:sp>
        <p:nvSpPr>
          <p:cNvPr id="361" name="Google Shape;361;g2248db3cae2_0_51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2" name="Google Shape;362;g2248db3cae2_0_513"/>
          <p:cNvSpPr/>
          <p:nvPr/>
        </p:nvSpPr>
        <p:spPr>
          <a:xfrm flipH="1">
            <a:off x="8576660" y="3335867"/>
            <a:ext cx="3291900" cy="3200400"/>
          </a:xfrm>
          <a:prstGeom prst="rtTriangl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3" name="Google Shape;363;g2248db3cae2_0_513"/>
          <p:cNvSpPr/>
          <p:nvPr/>
        </p:nvSpPr>
        <p:spPr>
          <a:xfrm>
            <a:off x="641774" y="623275"/>
            <a:ext cx="10905000" cy="5607900"/>
          </a:xfrm>
          <a:prstGeom prst="rect">
            <a:avLst/>
          </a:prstGeom>
          <a:noFill/>
          <a:ln cap="flat" cmpd="sng" w="1905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4" name="Google Shape;364;g2248db3cae2_0_513"/>
          <p:cNvSpPr txBox="1"/>
          <p:nvPr>
            <p:ph type="title"/>
          </p:nvPr>
        </p:nvSpPr>
        <p:spPr>
          <a:xfrm>
            <a:off x="1075767" y="1188637"/>
            <a:ext cx="2988300" cy="44808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3600"/>
              <a:buFont typeface="Calibri"/>
              <a:buNone/>
            </a:pPr>
            <a:r>
              <a:rPr lang="it-IT" sz="3600"/>
              <a:t>Comunicazioni scuola-famiglia</a:t>
            </a:r>
            <a:br>
              <a:rPr lang="it-IT" sz="3600"/>
            </a:br>
            <a:endParaRPr sz="3600"/>
          </a:p>
        </p:txBody>
      </p:sp>
      <p:cxnSp>
        <p:nvCxnSpPr>
          <p:cNvPr id="365" name="Google Shape;365;g2248db3cae2_0_513"/>
          <p:cNvCxnSpPr/>
          <p:nvPr/>
        </p:nvCxnSpPr>
        <p:spPr>
          <a:xfrm>
            <a:off x="4654296" y="1852863"/>
            <a:ext cx="0" cy="3236400"/>
          </a:xfrm>
          <a:prstGeom prst="straightConnector1">
            <a:avLst/>
          </a:prstGeom>
          <a:noFill/>
          <a:ln cap="sq" cmpd="sng" w="19050">
            <a:solidFill>
              <a:srgbClr val="3F3F3F"/>
            </a:solidFill>
            <a:prstDash val="solid"/>
            <a:miter lim="800000"/>
            <a:headEnd len="sm" w="sm" type="none"/>
            <a:tailEnd len="sm" w="sm" type="none"/>
          </a:ln>
        </p:spPr>
      </p:cxnSp>
      <p:sp>
        <p:nvSpPr>
          <p:cNvPr id="366" name="Google Shape;366;g2248db3cae2_0_513"/>
          <p:cNvSpPr txBox="1"/>
          <p:nvPr>
            <p:ph idx="1" type="body"/>
          </p:nvPr>
        </p:nvSpPr>
        <p:spPr>
          <a:xfrm>
            <a:off x="5255260" y="1648870"/>
            <a:ext cx="4702800" cy="3560400"/>
          </a:xfrm>
          <a:prstGeom prst="rect">
            <a:avLst/>
          </a:prstGeom>
          <a:noFill/>
          <a:ln>
            <a:noFill/>
          </a:ln>
        </p:spPr>
        <p:txBody>
          <a:bodyPr anchorCtr="0" anchor="ctr"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000"/>
              <a:buChar char="🠶"/>
            </a:pPr>
            <a:r>
              <a:rPr lang="it-IT" sz="2000"/>
              <a:t>Sito: avvisi, circolari relative al funzionamento generale</a:t>
            </a:r>
            <a:endParaRPr/>
          </a:p>
          <a:p>
            <a:pPr indent="-228600" lvl="0" marL="228600" rtl="0" algn="l">
              <a:lnSpc>
                <a:spcPct val="90000"/>
              </a:lnSpc>
              <a:spcBef>
                <a:spcPts val="1000"/>
              </a:spcBef>
              <a:spcAft>
                <a:spcPts val="0"/>
              </a:spcAft>
              <a:buClr>
                <a:schemeClr val="dk1"/>
              </a:buClr>
              <a:buSzPts val="2000"/>
              <a:buChar char="🠶"/>
            </a:pPr>
            <a:r>
              <a:rPr lang="it-IT" sz="2000"/>
              <a:t>Registro elettronico_ Nuvola: allegati, comunicazioni, valutazioni individuali</a:t>
            </a:r>
            <a:endParaRPr/>
          </a:p>
          <a:p>
            <a:pPr indent="-228600" lvl="0" marL="228600" rtl="0" algn="l">
              <a:lnSpc>
                <a:spcPct val="90000"/>
              </a:lnSpc>
              <a:spcBef>
                <a:spcPts val="1000"/>
              </a:spcBef>
              <a:spcAft>
                <a:spcPts val="0"/>
              </a:spcAft>
              <a:buClr>
                <a:schemeClr val="dk1"/>
              </a:buClr>
              <a:buSzPts val="2000"/>
              <a:buChar char="🠶"/>
            </a:pPr>
            <a:r>
              <a:rPr lang="it-IT" sz="2000"/>
              <a:t>Diario Tienimi d’occhio: </a:t>
            </a:r>
            <a:r>
              <a:rPr b="1" i="1" lang="it-IT" sz="2000"/>
              <a:t>eventuali comunicazioni </a:t>
            </a:r>
            <a:r>
              <a:rPr lang="it-IT" sz="2000"/>
              <a:t>genitore insegnante su aspetti particolari inerenti il rapporto educativo del singolo alunno. </a:t>
            </a:r>
            <a:r>
              <a:rPr b="1" lang="it-IT"/>
              <a:t>Ricordo </a:t>
            </a:r>
            <a:r>
              <a:rPr lang="it-IT"/>
              <a:t>che il diario è in uso all’alunno, i genitori dovrebbero valutare se trascrive fatti o considerazioni che possano turbarlo</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3" name="Shape 183"/>
        <p:cNvGrpSpPr/>
        <p:nvPr/>
      </p:nvGrpSpPr>
      <p:grpSpPr>
        <a:xfrm>
          <a:off x="0" y="0"/>
          <a:ext cx="0" cy="0"/>
          <a:chOff x="0" y="0"/>
          <a:chExt cx="0" cy="0"/>
        </a:xfrm>
      </p:grpSpPr>
      <p:sp>
        <p:nvSpPr>
          <p:cNvPr id="184" name="Google Shape;184;g2248db3cae2_0_168"/>
          <p:cNvSpPr/>
          <p:nvPr/>
        </p:nvSpPr>
        <p:spPr>
          <a:xfrm>
            <a:off x="-1"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5" name="Google Shape;185;g2248db3cae2_0_168"/>
          <p:cNvSpPr txBox="1"/>
          <p:nvPr>
            <p:ph type="title"/>
          </p:nvPr>
        </p:nvSpPr>
        <p:spPr>
          <a:xfrm>
            <a:off x="838200" y="557188"/>
            <a:ext cx="10515600" cy="1133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500"/>
              <a:buFont typeface="Calibri"/>
              <a:buNone/>
            </a:pPr>
            <a:r>
              <a:rPr lang="it-IT" sz="2500"/>
              <a:t>Benvenuti </a:t>
            </a:r>
            <a:br>
              <a:rPr lang="it-IT" sz="2500"/>
            </a:br>
            <a:br>
              <a:rPr lang="it-IT" sz="2500"/>
            </a:br>
            <a:r>
              <a:rPr lang="it-IT" sz="2500"/>
              <a:t>Premessa</a:t>
            </a:r>
            <a:endParaRPr/>
          </a:p>
        </p:txBody>
      </p:sp>
      <p:grpSp>
        <p:nvGrpSpPr>
          <p:cNvPr id="186" name="Google Shape;186;g2248db3cae2_0_168"/>
          <p:cNvGrpSpPr/>
          <p:nvPr/>
        </p:nvGrpSpPr>
        <p:grpSpPr>
          <a:xfrm>
            <a:off x="1398000" y="2437932"/>
            <a:ext cx="9396000" cy="3134279"/>
            <a:chOff x="559800" y="609132"/>
            <a:chExt cx="9396000" cy="3134279"/>
          </a:xfrm>
        </p:grpSpPr>
        <p:sp>
          <p:nvSpPr>
            <p:cNvPr id="187" name="Google Shape;187;g2248db3cae2_0_168"/>
            <p:cNvSpPr/>
            <p:nvPr/>
          </p:nvSpPr>
          <p:spPr>
            <a:xfrm>
              <a:off x="1747800" y="609132"/>
              <a:ext cx="1944000" cy="19440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g2248db3cae2_0_168"/>
            <p:cNvSpPr/>
            <p:nvPr/>
          </p:nvSpPr>
          <p:spPr>
            <a:xfrm>
              <a:off x="559800" y="3023411"/>
              <a:ext cx="432000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g2248db3cae2_0_168"/>
            <p:cNvSpPr txBox="1"/>
            <p:nvPr/>
          </p:nvSpPr>
          <p:spPr>
            <a:xfrm>
              <a:off x="559800" y="3023411"/>
              <a:ext cx="432000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2500"/>
                <a:buFont typeface="Calibri"/>
                <a:buNone/>
              </a:pPr>
              <a:r>
                <a:rPr b="0" i="0" lang="it-IT" sz="2500" u="none" cap="none" strike="noStrike">
                  <a:solidFill>
                    <a:schemeClr val="dk1"/>
                  </a:solidFill>
                  <a:latin typeface="Calibri"/>
                  <a:ea typeface="Calibri"/>
                  <a:cs typeface="Calibri"/>
                  <a:sym typeface="Calibri"/>
                </a:rPr>
                <a:t>Durata della riunione</a:t>
              </a:r>
              <a:endParaRPr b="0" i="0" sz="2500" u="none" cap="none" strike="noStrike">
                <a:solidFill>
                  <a:schemeClr val="dk1"/>
                </a:solidFill>
                <a:latin typeface="Calibri"/>
                <a:ea typeface="Calibri"/>
                <a:cs typeface="Calibri"/>
                <a:sym typeface="Calibri"/>
              </a:endParaRPr>
            </a:p>
          </p:txBody>
        </p:sp>
        <p:sp>
          <p:nvSpPr>
            <p:cNvPr id="190" name="Google Shape;190;g2248db3cae2_0_168"/>
            <p:cNvSpPr/>
            <p:nvPr/>
          </p:nvSpPr>
          <p:spPr>
            <a:xfrm>
              <a:off x="6823800" y="609132"/>
              <a:ext cx="1944000" cy="1944000"/>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g2248db3cae2_0_168"/>
            <p:cNvSpPr/>
            <p:nvPr/>
          </p:nvSpPr>
          <p:spPr>
            <a:xfrm>
              <a:off x="5635800" y="3023411"/>
              <a:ext cx="4320000" cy="7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g2248db3cae2_0_168"/>
            <p:cNvSpPr txBox="1"/>
            <p:nvPr/>
          </p:nvSpPr>
          <p:spPr>
            <a:xfrm>
              <a:off x="5635800" y="3023411"/>
              <a:ext cx="432000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2500"/>
                <a:buFont typeface="Calibri"/>
                <a:buNone/>
              </a:pPr>
              <a:r>
                <a:rPr b="0" i="0" lang="it-IT" sz="2500" u="none" cap="none" strike="noStrike">
                  <a:solidFill>
                    <a:schemeClr val="dk1"/>
                  </a:solidFill>
                  <a:latin typeface="Calibri"/>
                  <a:ea typeface="Calibri"/>
                  <a:cs typeface="Calibri"/>
                  <a:sym typeface="Calibri"/>
                </a:rPr>
                <a:t>Modalità di svolgimento: interventi e domande</a:t>
              </a:r>
              <a:endParaRPr b="0" i="0" sz="2500" u="none" cap="none" strike="noStrike">
                <a:solidFill>
                  <a:schemeClr val="dk1"/>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0" name="Shape 370"/>
        <p:cNvGrpSpPr/>
        <p:nvPr/>
      </p:nvGrpSpPr>
      <p:grpSpPr>
        <a:xfrm>
          <a:off x="0" y="0"/>
          <a:ext cx="0" cy="0"/>
          <a:chOff x="0" y="0"/>
          <a:chExt cx="0" cy="0"/>
        </a:xfrm>
      </p:grpSpPr>
      <p:sp>
        <p:nvSpPr>
          <p:cNvPr id="371" name="Google Shape;371;g2248db3cae2_0_522"/>
          <p:cNvSpPr/>
          <p:nvPr/>
        </p:nvSpPr>
        <p:spPr>
          <a:xfrm>
            <a:off x="0" y="0"/>
            <a:ext cx="12192000" cy="685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2" name="Google Shape;372;g2248db3cae2_0_522"/>
          <p:cNvSpPr/>
          <p:nvPr/>
        </p:nvSpPr>
        <p:spPr>
          <a:xfrm>
            <a:off x="0" y="2"/>
            <a:ext cx="12192000" cy="44127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3" name="Google Shape;373;g2248db3cae2_0_522"/>
          <p:cNvSpPr/>
          <p:nvPr/>
        </p:nvSpPr>
        <p:spPr>
          <a:xfrm>
            <a:off x="596464" y="551962"/>
            <a:ext cx="10999200" cy="4618500"/>
          </a:xfrm>
          <a:prstGeom prst="rect">
            <a:avLst/>
          </a:prstGeom>
          <a:solidFill>
            <a:schemeClr val="lt1"/>
          </a:solidFill>
          <a:ln>
            <a:noFill/>
          </a:ln>
          <a:effectLst>
            <a:outerShdw blurRad="139700" rotWithShape="0" algn="t" dir="5400000" dist="127000">
              <a:srgbClr val="000000">
                <a:alpha val="1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4" name="Google Shape;374;g2248db3cae2_0_522"/>
          <p:cNvSpPr txBox="1"/>
          <p:nvPr>
            <p:ph type="title"/>
          </p:nvPr>
        </p:nvSpPr>
        <p:spPr>
          <a:xfrm>
            <a:off x="1524000" y="1293338"/>
            <a:ext cx="9144000" cy="3274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600"/>
              <a:buFont typeface="Calibri"/>
              <a:buNone/>
            </a:pPr>
            <a:r>
              <a:rPr lang="it-IT" sz="5600">
                <a:solidFill>
                  <a:schemeClr val="dk1"/>
                </a:solidFill>
                <a:latin typeface="Calibri"/>
                <a:ea typeface="Calibri"/>
                <a:cs typeface="Calibri"/>
                <a:sym typeface="Calibri"/>
              </a:rPr>
              <a:t>Assemblee di classe_ rappresentanti dei genitori _colloqui con gli insegnanti</a:t>
            </a:r>
            <a:br>
              <a:rPr lang="it-IT" sz="5600">
                <a:solidFill>
                  <a:schemeClr val="dk1"/>
                </a:solidFill>
                <a:latin typeface="Calibri"/>
                <a:ea typeface="Calibri"/>
                <a:cs typeface="Calibri"/>
                <a:sym typeface="Calibri"/>
              </a:rPr>
            </a:br>
            <a:endParaRPr sz="5600">
              <a:solidFill>
                <a:schemeClr val="dk1"/>
              </a:solidFill>
              <a:latin typeface="Calibri"/>
              <a:ea typeface="Calibri"/>
              <a:cs typeface="Calibri"/>
              <a:sym typeface="Calibri"/>
            </a:endParaRPr>
          </a:p>
        </p:txBody>
      </p:sp>
      <p:sp>
        <p:nvSpPr>
          <p:cNvPr id="375" name="Google Shape;375;g2248db3cae2_0_522"/>
          <p:cNvSpPr txBox="1"/>
          <p:nvPr>
            <p:ph idx="1" type="body"/>
          </p:nvPr>
        </p:nvSpPr>
        <p:spPr>
          <a:xfrm>
            <a:off x="1524000" y="5514052"/>
            <a:ext cx="9144000" cy="6519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None/>
            </a:pPr>
            <a:r>
              <a:rPr lang="it-IT" sz="2000">
                <a:solidFill>
                  <a:schemeClr val="dk1"/>
                </a:solidFill>
                <a:latin typeface="Calibri"/>
                <a:ea typeface="Calibri"/>
                <a:cs typeface="Calibri"/>
                <a:sym typeface="Calibri"/>
              </a:rPr>
              <a:t>Il calendario annuale delle riunioni sarà pubblicato come comunicazione sul sito</a:t>
            </a:r>
            <a:endParaRPr/>
          </a:p>
        </p:txBody>
      </p:sp>
      <p:cxnSp>
        <p:nvCxnSpPr>
          <p:cNvPr id="376" name="Google Shape;376;g2248db3cae2_0_522"/>
          <p:cNvCxnSpPr/>
          <p:nvPr/>
        </p:nvCxnSpPr>
        <p:spPr>
          <a:xfrm rot="10800000">
            <a:off x="596596" y="6354708"/>
            <a:ext cx="11000100" cy="0"/>
          </a:xfrm>
          <a:prstGeom prst="straightConnector1">
            <a:avLst/>
          </a:prstGeom>
          <a:noFill/>
          <a:ln cap="flat" cmpd="sng" w="101600">
            <a:solidFill>
              <a:schemeClr val="accent4"/>
            </a:solidFill>
            <a:prstDash val="solid"/>
            <a:miter lim="800000"/>
            <a:headEnd len="sm" w="sm" type="none"/>
            <a:tailEnd len="sm" w="sm"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0" name="Shape 380"/>
        <p:cNvGrpSpPr/>
        <p:nvPr/>
      </p:nvGrpSpPr>
      <p:grpSpPr>
        <a:xfrm>
          <a:off x="0" y="0"/>
          <a:ext cx="0" cy="0"/>
          <a:chOff x="0" y="0"/>
          <a:chExt cx="0" cy="0"/>
        </a:xfrm>
      </p:grpSpPr>
      <p:sp>
        <p:nvSpPr>
          <p:cNvPr id="381" name="Google Shape;381;g2248db3cae2_0_531"/>
          <p:cNvSpPr/>
          <p:nvPr/>
        </p:nvSpPr>
        <p:spPr>
          <a:xfrm>
            <a:off x="-1" y="0"/>
            <a:ext cx="50931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2" name="Google Shape;382;g2248db3cae2_0_531"/>
          <p:cNvSpPr txBox="1"/>
          <p:nvPr>
            <p:ph type="title"/>
          </p:nvPr>
        </p:nvSpPr>
        <p:spPr>
          <a:xfrm>
            <a:off x="524750" y="620400"/>
            <a:ext cx="4506600" cy="5504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200"/>
              <a:buFont typeface="Calibri"/>
              <a:buNone/>
            </a:pPr>
            <a:r>
              <a:rPr lang="it-IT" sz="4200">
                <a:solidFill>
                  <a:schemeClr val="lt1"/>
                </a:solidFill>
              </a:rPr>
              <a:t>Valutazione: apprendimenti e comportamento</a:t>
            </a:r>
            <a:br>
              <a:rPr lang="it-IT" sz="4200">
                <a:solidFill>
                  <a:schemeClr val="lt1"/>
                </a:solidFill>
              </a:rPr>
            </a:br>
            <a:endParaRPr sz="4200">
              <a:solidFill>
                <a:schemeClr val="lt1"/>
              </a:solidFill>
            </a:endParaRPr>
          </a:p>
        </p:txBody>
      </p:sp>
      <p:grpSp>
        <p:nvGrpSpPr>
          <p:cNvPr id="383" name="Google Shape;383;g2248db3cae2_0_531"/>
          <p:cNvGrpSpPr/>
          <p:nvPr/>
        </p:nvGrpSpPr>
        <p:grpSpPr>
          <a:xfrm>
            <a:off x="5468389" y="699212"/>
            <a:ext cx="6263700" cy="5347064"/>
            <a:chOff x="0" y="78820"/>
            <a:chExt cx="6263700" cy="5347064"/>
          </a:xfrm>
        </p:grpSpPr>
        <p:sp>
          <p:nvSpPr>
            <p:cNvPr id="384" name="Google Shape;384;g2248db3cae2_0_531"/>
            <p:cNvSpPr/>
            <p:nvPr/>
          </p:nvSpPr>
          <p:spPr>
            <a:xfrm>
              <a:off x="0" y="78820"/>
              <a:ext cx="6263700" cy="2636100"/>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g2248db3cae2_0_531"/>
            <p:cNvSpPr txBox="1"/>
            <p:nvPr/>
          </p:nvSpPr>
          <p:spPr>
            <a:xfrm>
              <a:off x="128683" y="207503"/>
              <a:ext cx="6006300" cy="2378700"/>
            </a:xfrm>
            <a:prstGeom prst="rect">
              <a:avLst/>
            </a:prstGeom>
            <a:noFill/>
            <a:ln>
              <a:noFill/>
            </a:ln>
          </p:spPr>
          <p:txBody>
            <a:bodyPr anchorCtr="0" anchor="ctr" bIns="99050" lIns="99050" spcFirstLastPara="1" rIns="99050" wrap="square" tIns="99050">
              <a:noAutofit/>
            </a:bodyPr>
            <a:lstStyle/>
            <a:p>
              <a:pPr indent="0" lvl="0" marL="0" marR="0" rtl="0" algn="l">
                <a:lnSpc>
                  <a:spcPct val="90000"/>
                </a:lnSpc>
                <a:spcBef>
                  <a:spcPts val="0"/>
                </a:spcBef>
                <a:spcAft>
                  <a:spcPts val="0"/>
                </a:spcAft>
                <a:buClr>
                  <a:schemeClr val="lt1"/>
                </a:buClr>
                <a:buSzPts val="2600"/>
                <a:buFont typeface="Calibri"/>
                <a:buNone/>
              </a:pPr>
              <a:r>
                <a:rPr b="0" i="0" lang="it-IT" sz="2600" u="none" cap="none" strike="noStrike">
                  <a:solidFill>
                    <a:schemeClr val="lt1"/>
                  </a:solidFill>
                  <a:latin typeface="Calibri"/>
                  <a:ea typeface="Calibri"/>
                  <a:cs typeface="Calibri"/>
                  <a:sym typeface="Calibri"/>
                </a:rPr>
                <a:t>Apprendimenti </a:t>
              </a:r>
              <a:r>
                <a:rPr b="0" i="1" lang="it-IT" sz="2600" u="none" cap="none" strike="noStrike">
                  <a:solidFill>
                    <a:schemeClr val="lt1"/>
                  </a:solidFill>
                  <a:latin typeface="Calibri"/>
                  <a:ea typeface="Calibri"/>
                  <a:cs typeface="Calibri"/>
                  <a:sym typeface="Calibri"/>
                </a:rPr>
                <a:t>PROCESSI FORMATIVI e del LIVELLO GLOBALE di SVILUPPO degli apprendimenti </a:t>
              </a:r>
              <a:endParaRPr b="0" i="0" sz="2600" u="none" cap="none" strike="noStrike">
                <a:solidFill>
                  <a:schemeClr val="lt1"/>
                </a:solidFill>
                <a:latin typeface="Calibri"/>
                <a:ea typeface="Calibri"/>
                <a:cs typeface="Calibri"/>
                <a:sym typeface="Calibri"/>
              </a:endParaRPr>
            </a:p>
          </p:txBody>
        </p:sp>
        <p:sp>
          <p:nvSpPr>
            <p:cNvPr id="386" name="Google Shape;386;g2248db3cae2_0_531"/>
            <p:cNvSpPr/>
            <p:nvPr/>
          </p:nvSpPr>
          <p:spPr>
            <a:xfrm>
              <a:off x="0" y="2789784"/>
              <a:ext cx="6263700" cy="2636100"/>
            </a:xfrm>
            <a:prstGeom prst="roundRect">
              <a:avLst>
                <a:gd fmla="val 16667" name="adj"/>
              </a:avLst>
            </a:prstGeom>
            <a:solidFill>
              <a:srgbClr val="6FAB4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g2248db3cae2_0_531"/>
            <p:cNvSpPr txBox="1"/>
            <p:nvPr/>
          </p:nvSpPr>
          <p:spPr>
            <a:xfrm>
              <a:off x="128683" y="2918467"/>
              <a:ext cx="6006300" cy="2378700"/>
            </a:xfrm>
            <a:prstGeom prst="rect">
              <a:avLst/>
            </a:prstGeom>
            <a:noFill/>
            <a:ln>
              <a:noFill/>
            </a:ln>
          </p:spPr>
          <p:txBody>
            <a:bodyPr anchorCtr="0" anchor="ctr" bIns="99050" lIns="99050" spcFirstLastPara="1" rIns="99050" wrap="square" tIns="99050">
              <a:noAutofit/>
            </a:bodyPr>
            <a:lstStyle/>
            <a:p>
              <a:pPr indent="0" lvl="0" marL="0" marR="0" rtl="0" algn="l">
                <a:lnSpc>
                  <a:spcPct val="90000"/>
                </a:lnSpc>
                <a:spcBef>
                  <a:spcPts val="0"/>
                </a:spcBef>
                <a:spcAft>
                  <a:spcPts val="0"/>
                </a:spcAft>
                <a:buClr>
                  <a:schemeClr val="lt1"/>
                </a:buClr>
                <a:buSzPts val="2600"/>
                <a:buFont typeface="Calibri"/>
                <a:buNone/>
              </a:pPr>
              <a:r>
                <a:rPr b="0" i="0" lang="it-IT" sz="2600" u="none" cap="none" strike="noStrike">
                  <a:solidFill>
                    <a:schemeClr val="lt1"/>
                  </a:solidFill>
                  <a:latin typeface="Calibri"/>
                  <a:ea typeface="Calibri"/>
                  <a:cs typeface="Calibri"/>
                  <a:sym typeface="Calibri"/>
                </a:rPr>
                <a:t>Comportamento </a:t>
              </a:r>
              <a:r>
                <a:rPr b="0" i="1" lang="it-IT" sz="2600" u="none" cap="none" strike="noStrike">
                  <a:solidFill>
                    <a:schemeClr val="lt1"/>
                  </a:solidFill>
                  <a:latin typeface="Calibri"/>
                  <a:ea typeface="Calibri"/>
                  <a:cs typeface="Calibri"/>
                  <a:sym typeface="Calibri"/>
                </a:rPr>
                <a:t>si riferisce allo sviluppo delle competenze di cittadinanza, allo Statuto delle studentesse e degli studenti, al Patto educativo di corresponsabilità e ai Regolamenti approvati dalle istituzioni scolastiche</a:t>
              </a:r>
              <a:endParaRPr b="0" i="0" sz="2600" u="none" cap="none" strike="noStrike">
                <a:solidFill>
                  <a:schemeClr val="lt1"/>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1" name="Shape 391"/>
        <p:cNvGrpSpPr/>
        <p:nvPr/>
      </p:nvGrpSpPr>
      <p:grpSpPr>
        <a:xfrm>
          <a:off x="0" y="0"/>
          <a:ext cx="0" cy="0"/>
          <a:chOff x="0" y="0"/>
          <a:chExt cx="0" cy="0"/>
        </a:xfrm>
      </p:grpSpPr>
      <p:sp>
        <p:nvSpPr>
          <p:cNvPr id="392" name="Google Shape;392;g2248db3cae2_0_541"/>
          <p:cNvSpPr/>
          <p:nvPr/>
        </p:nvSpPr>
        <p:spPr>
          <a:xfrm>
            <a:off x="3048"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3" name="Google Shape;393;g2248db3cae2_0_541"/>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4" name="Google Shape;394;g2248db3cae2_0_541"/>
          <p:cNvSpPr txBox="1"/>
          <p:nvPr>
            <p:ph type="title"/>
          </p:nvPr>
        </p:nvSpPr>
        <p:spPr>
          <a:xfrm>
            <a:off x="686834" y="1153572"/>
            <a:ext cx="3200400" cy="4461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400"/>
              <a:buFont typeface="Calibri"/>
              <a:buNone/>
            </a:pPr>
            <a:r>
              <a:rPr lang="it-IT">
                <a:solidFill>
                  <a:srgbClr val="FFFFFF"/>
                </a:solidFill>
              </a:rPr>
              <a:t>Regolamento d’Istituto</a:t>
            </a:r>
            <a:br>
              <a:rPr lang="it-IT">
                <a:solidFill>
                  <a:srgbClr val="FFFFFF"/>
                </a:solidFill>
              </a:rPr>
            </a:br>
            <a:endParaRPr>
              <a:solidFill>
                <a:srgbClr val="FFFFFF"/>
              </a:solidFill>
            </a:endParaRPr>
          </a:p>
        </p:txBody>
      </p:sp>
      <p:sp>
        <p:nvSpPr>
          <p:cNvPr id="395" name="Google Shape;395;g2248db3cae2_0_541"/>
          <p:cNvSpPr/>
          <p:nvPr/>
        </p:nvSpPr>
        <p:spPr>
          <a:xfrm flipH="1" rot="10800000">
            <a:off x="7550402" y="2455612"/>
            <a:ext cx="4083300" cy="4083300"/>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96" name="Google Shape;396;g2248db3cae2_0_541"/>
          <p:cNvSpPr txBox="1"/>
          <p:nvPr>
            <p:ph idx="1" type="body"/>
          </p:nvPr>
        </p:nvSpPr>
        <p:spPr>
          <a:xfrm>
            <a:off x="4447308" y="142240"/>
            <a:ext cx="6906600" cy="6034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300"/>
              <a:buNone/>
            </a:pPr>
            <a:r>
              <a:rPr lang="it-IT" sz="1300"/>
              <a:t>La sua finalità, essenzialmente educativa, è tesa a ristabilire un clima di proficua e serena collaborazione tra le diverse componenti scolastiche, tenendo presente, d’altra parte, che il dialogo rappresenta sempre la via migliore al fine di una presa di coscienza, da parte dello studente, delle proprie responsabilità. </a:t>
            </a:r>
            <a:endParaRPr/>
          </a:p>
          <a:p>
            <a:pPr indent="0" lvl="0" marL="0" rtl="0" algn="l">
              <a:lnSpc>
                <a:spcPct val="90000"/>
              </a:lnSpc>
              <a:spcBef>
                <a:spcPts val="1000"/>
              </a:spcBef>
              <a:spcAft>
                <a:spcPts val="0"/>
              </a:spcAft>
              <a:buClr>
                <a:schemeClr val="dk1"/>
              </a:buClr>
              <a:buSzPts val="1300"/>
              <a:buNone/>
            </a:pPr>
            <a:r>
              <a:rPr lang="it-IT" sz="1300"/>
              <a:t>Il </a:t>
            </a:r>
            <a:r>
              <a:rPr b="1" lang="it-IT" sz="1300"/>
              <a:t>Regolamento </a:t>
            </a:r>
            <a:r>
              <a:rPr lang="it-IT" sz="1300"/>
              <a:t>di </a:t>
            </a:r>
            <a:r>
              <a:rPr b="1" lang="it-IT" sz="1300"/>
              <a:t>disciplina </a:t>
            </a:r>
            <a:r>
              <a:rPr lang="it-IT" sz="1300"/>
              <a:t>ha un’importante finalità formativa: </a:t>
            </a:r>
            <a:endParaRPr/>
          </a:p>
          <a:p>
            <a:pPr indent="-228600" lvl="0" marL="228600" rtl="0" algn="l">
              <a:lnSpc>
                <a:spcPct val="90000"/>
              </a:lnSpc>
              <a:spcBef>
                <a:spcPts val="1000"/>
              </a:spcBef>
              <a:spcAft>
                <a:spcPts val="0"/>
              </a:spcAft>
              <a:buClr>
                <a:schemeClr val="dk1"/>
              </a:buClr>
              <a:buSzPts val="1300"/>
              <a:buChar char="🠶"/>
            </a:pPr>
            <a:r>
              <a:rPr lang="it-IT" sz="1300"/>
              <a:t>Diritti </a:t>
            </a:r>
            <a:endParaRPr/>
          </a:p>
          <a:p>
            <a:pPr indent="-228600" lvl="0" marL="228600" rtl="0" algn="l">
              <a:lnSpc>
                <a:spcPct val="90000"/>
              </a:lnSpc>
              <a:spcBef>
                <a:spcPts val="1000"/>
              </a:spcBef>
              <a:spcAft>
                <a:spcPts val="0"/>
              </a:spcAft>
              <a:buClr>
                <a:schemeClr val="dk1"/>
              </a:buClr>
              <a:buSzPts val="1300"/>
              <a:buChar char="🠶"/>
            </a:pPr>
            <a:r>
              <a:rPr lang="it-IT" sz="1300"/>
              <a:t>Doveri </a:t>
            </a:r>
            <a:endParaRPr/>
          </a:p>
          <a:p>
            <a:pPr indent="0" lvl="0" marL="0" rtl="0" algn="l">
              <a:lnSpc>
                <a:spcPct val="90000"/>
              </a:lnSpc>
              <a:spcBef>
                <a:spcPts val="1000"/>
              </a:spcBef>
              <a:spcAft>
                <a:spcPts val="0"/>
              </a:spcAft>
              <a:buClr>
                <a:schemeClr val="dk1"/>
              </a:buClr>
              <a:buSzPts val="1300"/>
              <a:buNone/>
            </a:pPr>
            <a:r>
              <a:rPr lang="it-IT" sz="1300"/>
              <a:t>Gli studenti hanno il dovere di rispettare l’orario scolastico e frequentare regolarmente le lezioni, assolvere gli impegni di studio, portare rispetto verso il capo d'istituto, tutto il personale della scuola e i compagni e gli eventuali ospiti, assumere comportamenti che non turbino l'ordine scolastico, rispettare ed aver cura dell’ambiente scolastico, utilizzare correttamente le attrezzature, gli impianti dei laboratori e i sussidi in genere in modo da non danneggiare il patrimonio della scuola, osservare le disposizioni attinenti </a:t>
            </a:r>
            <a:r>
              <a:rPr lang="it-IT" sz="1300"/>
              <a:t>all'organizzazione</a:t>
            </a:r>
            <a:r>
              <a:rPr lang="it-IT" sz="1300"/>
              <a:t> e alla sicurezza. </a:t>
            </a:r>
            <a:endParaRPr/>
          </a:p>
          <a:p>
            <a:pPr indent="-228600" lvl="0" marL="228600" rtl="0" algn="l">
              <a:lnSpc>
                <a:spcPct val="90000"/>
              </a:lnSpc>
              <a:spcBef>
                <a:spcPts val="1000"/>
              </a:spcBef>
              <a:spcAft>
                <a:spcPts val="0"/>
              </a:spcAft>
              <a:buClr>
                <a:schemeClr val="dk1"/>
              </a:buClr>
              <a:buSzPts val="1300"/>
              <a:buChar char="🠶"/>
            </a:pPr>
            <a:r>
              <a:rPr lang="it-IT" sz="1300"/>
              <a:t>Principi </a:t>
            </a:r>
            <a:endParaRPr/>
          </a:p>
          <a:p>
            <a:pPr indent="0" lvl="0" marL="0" rtl="0" algn="l">
              <a:lnSpc>
                <a:spcPct val="90000"/>
              </a:lnSpc>
              <a:spcBef>
                <a:spcPts val="1000"/>
              </a:spcBef>
              <a:spcAft>
                <a:spcPts val="0"/>
              </a:spcAft>
              <a:buClr>
                <a:schemeClr val="dk1"/>
              </a:buClr>
              <a:buSzPts val="1300"/>
              <a:buNone/>
            </a:pPr>
            <a:r>
              <a:rPr lang="it-IT" sz="1300"/>
              <a:t>La responsabilità disciplinare è personale. I provvedimenti disciplinari hanno finalità educativa e tendono al rafforzamento del senso di responsabilità e al ripristino di corretti rapporti all'interno dell'Istituto. </a:t>
            </a:r>
            <a:endParaRPr/>
          </a:p>
          <a:p>
            <a:pPr indent="-228600" lvl="0" marL="228600" rtl="0" algn="l">
              <a:lnSpc>
                <a:spcPct val="90000"/>
              </a:lnSpc>
              <a:spcBef>
                <a:spcPts val="1000"/>
              </a:spcBef>
              <a:spcAft>
                <a:spcPts val="0"/>
              </a:spcAft>
              <a:buClr>
                <a:schemeClr val="dk1"/>
              </a:buClr>
              <a:buSzPts val="1300"/>
              <a:buChar char="🠶"/>
            </a:pPr>
            <a:r>
              <a:rPr lang="it-IT" sz="1300"/>
              <a:t>Infrazioni </a:t>
            </a:r>
            <a:endParaRPr/>
          </a:p>
          <a:p>
            <a:pPr indent="0" lvl="0" marL="0" rtl="0" algn="l">
              <a:lnSpc>
                <a:spcPct val="90000"/>
              </a:lnSpc>
              <a:spcBef>
                <a:spcPts val="1000"/>
              </a:spcBef>
              <a:spcAft>
                <a:spcPts val="0"/>
              </a:spcAft>
              <a:buClr>
                <a:schemeClr val="dk1"/>
              </a:buClr>
              <a:buSzPts val="1300"/>
              <a:buNone/>
            </a:pPr>
            <a:r>
              <a:rPr lang="it-IT" sz="1300"/>
              <a:t>Costituiscono mancanze disciplinari le infrazioni dei doveri degli studenti per tali comportamenti sono previsti appositi provvedimenti disciplinari commisurati alla gravità dell’infrazione, all’entità del danno provocato e alla recidività.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0" name="Shape 400"/>
        <p:cNvGrpSpPr/>
        <p:nvPr/>
      </p:nvGrpSpPr>
      <p:grpSpPr>
        <a:xfrm>
          <a:off x="0" y="0"/>
          <a:ext cx="0" cy="0"/>
          <a:chOff x="0" y="0"/>
          <a:chExt cx="0" cy="0"/>
        </a:xfrm>
      </p:grpSpPr>
      <p:sp>
        <p:nvSpPr>
          <p:cNvPr id="401" name="Google Shape;401;g2248db3cae2_0_549"/>
          <p:cNvSpPr/>
          <p:nvPr/>
        </p:nvSpPr>
        <p:spPr>
          <a:xfrm>
            <a:off x="3048"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2" name="Google Shape;402;g2248db3cae2_0_549"/>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3" name="Google Shape;403;g2248db3cae2_0_549"/>
          <p:cNvSpPr txBox="1"/>
          <p:nvPr>
            <p:ph type="title"/>
          </p:nvPr>
        </p:nvSpPr>
        <p:spPr>
          <a:xfrm>
            <a:off x="686834" y="1153572"/>
            <a:ext cx="3200400" cy="4461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400"/>
              <a:buFont typeface="Calibri"/>
              <a:buNone/>
            </a:pPr>
            <a:r>
              <a:rPr lang="it-IT">
                <a:solidFill>
                  <a:srgbClr val="FFFFFF"/>
                </a:solidFill>
              </a:rPr>
              <a:t>Regolamento di disciplina</a:t>
            </a:r>
            <a:br>
              <a:rPr lang="it-IT">
                <a:solidFill>
                  <a:srgbClr val="FFFFFF"/>
                </a:solidFill>
              </a:rPr>
            </a:br>
            <a:r>
              <a:rPr lang="it-IT">
                <a:solidFill>
                  <a:srgbClr val="FFFFFF"/>
                </a:solidFill>
              </a:rPr>
              <a:t>Mancanze disciplinari</a:t>
            </a:r>
            <a:endParaRPr/>
          </a:p>
        </p:txBody>
      </p:sp>
      <p:sp>
        <p:nvSpPr>
          <p:cNvPr id="404" name="Google Shape;404;g2248db3cae2_0_549"/>
          <p:cNvSpPr/>
          <p:nvPr/>
        </p:nvSpPr>
        <p:spPr>
          <a:xfrm flipH="1" rot="10800000">
            <a:off x="7550402" y="2455612"/>
            <a:ext cx="4083300" cy="4083300"/>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05" name="Google Shape;405;g2248db3cae2_0_549"/>
          <p:cNvSpPr txBox="1"/>
          <p:nvPr>
            <p:ph idx="1" type="body"/>
          </p:nvPr>
        </p:nvSpPr>
        <p:spPr>
          <a:xfrm>
            <a:off x="4447308" y="591344"/>
            <a:ext cx="6906600" cy="5585700"/>
          </a:xfrm>
          <a:prstGeom prst="rect">
            <a:avLst/>
          </a:prstGeom>
          <a:noFill/>
          <a:ln>
            <a:noFill/>
          </a:ln>
        </p:spPr>
        <p:txBody>
          <a:bodyPr anchorCtr="0" anchor="ctr" bIns="45700" lIns="91425" spcFirstLastPara="1" rIns="91425" wrap="square" tIns="45700">
            <a:normAutofit lnSpcReduction="20000"/>
          </a:bodyPr>
          <a:lstStyle/>
          <a:p>
            <a:pPr indent="0" lvl="0" marL="0" rtl="0" algn="l">
              <a:lnSpc>
                <a:spcPct val="90000"/>
              </a:lnSpc>
              <a:spcBef>
                <a:spcPts val="0"/>
              </a:spcBef>
              <a:spcAft>
                <a:spcPts val="0"/>
              </a:spcAft>
              <a:buClr>
                <a:schemeClr val="dk1"/>
              </a:buClr>
              <a:buSzPts val="1300"/>
              <a:buNone/>
            </a:pPr>
            <a:br>
              <a:rPr lang="it-IT" sz="1300"/>
            </a:br>
            <a:r>
              <a:rPr lang="it-IT" sz="1300"/>
              <a:t>Sono considerate MANCANZE LIEVI: </a:t>
            </a:r>
            <a:endParaRPr/>
          </a:p>
          <a:p>
            <a:pPr indent="-228600" lvl="0" marL="228600" rtl="0" algn="l">
              <a:lnSpc>
                <a:spcPct val="90000"/>
              </a:lnSpc>
              <a:spcBef>
                <a:spcPts val="1000"/>
              </a:spcBef>
              <a:spcAft>
                <a:spcPts val="0"/>
              </a:spcAft>
              <a:buClr>
                <a:schemeClr val="dk1"/>
              </a:buClr>
              <a:buSzPts val="1300"/>
              <a:buChar char="🠶"/>
            </a:pPr>
            <a:r>
              <a:rPr lang="it-IT" sz="1300"/>
              <a:t>mancata osservanza della puntualità all’inizio delle lezioni o al termine degli intervalli; </a:t>
            </a:r>
            <a:endParaRPr/>
          </a:p>
          <a:p>
            <a:pPr indent="-228600" lvl="0" marL="228600" rtl="0" algn="l">
              <a:lnSpc>
                <a:spcPct val="90000"/>
              </a:lnSpc>
              <a:spcBef>
                <a:spcPts val="1000"/>
              </a:spcBef>
              <a:spcAft>
                <a:spcPts val="0"/>
              </a:spcAft>
              <a:buClr>
                <a:schemeClr val="dk1"/>
              </a:buClr>
              <a:buSzPts val="1300"/>
              <a:buChar char="🠶"/>
            </a:pPr>
            <a:r>
              <a:rPr lang="it-IT" sz="1300"/>
              <a:t>comportamenti sporadici che disturbino l’attività didattica; </a:t>
            </a:r>
            <a:endParaRPr/>
          </a:p>
          <a:p>
            <a:pPr indent="-228600" lvl="0" marL="228600" rtl="0" algn="l">
              <a:lnSpc>
                <a:spcPct val="90000"/>
              </a:lnSpc>
              <a:spcBef>
                <a:spcPts val="1000"/>
              </a:spcBef>
              <a:spcAft>
                <a:spcPts val="0"/>
              </a:spcAft>
              <a:buClr>
                <a:schemeClr val="dk1"/>
              </a:buClr>
              <a:buSzPts val="1300"/>
              <a:buChar char="🠶"/>
            </a:pPr>
            <a:r>
              <a:rPr lang="it-IT" sz="1300"/>
              <a:t>presentarsi a scuola sprovvisti del materiale didattico, verifiche e/o non eseguire i compiti assegnati; </a:t>
            </a:r>
            <a:endParaRPr/>
          </a:p>
          <a:p>
            <a:pPr indent="-228600" lvl="0" marL="228600" rtl="0" algn="l">
              <a:lnSpc>
                <a:spcPct val="90000"/>
              </a:lnSpc>
              <a:spcBef>
                <a:spcPts val="1000"/>
              </a:spcBef>
              <a:spcAft>
                <a:spcPts val="0"/>
              </a:spcAft>
              <a:buClr>
                <a:schemeClr val="dk1"/>
              </a:buClr>
              <a:buSzPts val="1300"/>
              <a:buChar char="🠶"/>
            </a:pPr>
            <a:r>
              <a:rPr lang="it-IT" sz="1300"/>
              <a:t>mancata osservanza delle disposizioni impartite dai docenti; </a:t>
            </a:r>
            <a:endParaRPr/>
          </a:p>
          <a:p>
            <a:pPr indent="-228600" lvl="0" marL="228600" rtl="0" algn="l">
              <a:lnSpc>
                <a:spcPct val="90000"/>
              </a:lnSpc>
              <a:spcBef>
                <a:spcPts val="1000"/>
              </a:spcBef>
              <a:spcAft>
                <a:spcPts val="0"/>
              </a:spcAft>
              <a:buClr>
                <a:schemeClr val="dk1"/>
              </a:buClr>
              <a:buSzPts val="1300"/>
              <a:buChar char="🠶"/>
            </a:pPr>
            <a:r>
              <a:rPr lang="it-IT" sz="1300"/>
              <a:t>mancanza della divisa.</a:t>
            </a:r>
            <a:br>
              <a:rPr lang="it-IT" sz="1300"/>
            </a:br>
            <a:endParaRPr sz="1300"/>
          </a:p>
          <a:p>
            <a:pPr indent="0" lvl="0" marL="0" rtl="0" algn="l">
              <a:lnSpc>
                <a:spcPct val="90000"/>
              </a:lnSpc>
              <a:spcBef>
                <a:spcPts val="1000"/>
              </a:spcBef>
              <a:spcAft>
                <a:spcPts val="0"/>
              </a:spcAft>
              <a:buClr>
                <a:schemeClr val="dk1"/>
              </a:buClr>
              <a:buSzPts val="1300"/>
              <a:buNone/>
            </a:pPr>
            <a:r>
              <a:rPr lang="it-IT" sz="1300"/>
              <a:t>Sono considerate MANCANZE SERIE: </a:t>
            </a:r>
            <a:endParaRPr/>
          </a:p>
          <a:p>
            <a:pPr indent="-228600" lvl="0" marL="228600" rtl="0" algn="l">
              <a:lnSpc>
                <a:spcPct val="90000"/>
              </a:lnSpc>
              <a:spcBef>
                <a:spcPts val="1000"/>
              </a:spcBef>
              <a:spcAft>
                <a:spcPts val="0"/>
              </a:spcAft>
              <a:buClr>
                <a:schemeClr val="dk1"/>
              </a:buClr>
              <a:buSzPts val="1300"/>
              <a:buChar char="🠶"/>
            </a:pPr>
            <a:r>
              <a:rPr lang="it-IT" sz="1300"/>
              <a:t>il comportamento irriguardoso nei confronti dei compagni, dei docenti, del personale scolastico e di quanti si trovino all’interno della scuola; </a:t>
            </a:r>
            <a:endParaRPr/>
          </a:p>
          <a:p>
            <a:pPr indent="-228600" lvl="0" marL="228600" rtl="0" algn="l">
              <a:lnSpc>
                <a:spcPct val="90000"/>
              </a:lnSpc>
              <a:spcBef>
                <a:spcPts val="1000"/>
              </a:spcBef>
              <a:spcAft>
                <a:spcPts val="0"/>
              </a:spcAft>
              <a:buClr>
                <a:schemeClr val="dk1"/>
              </a:buClr>
              <a:buSzPts val="1300"/>
              <a:buChar char="🠶"/>
            </a:pPr>
            <a:r>
              <a:rPr lang="it-IT" sz="1300"/>
              <a:t>falsificare le firme; </a:t>
            </a:r>
            <a:endParaRPr/>
          </a:p>
          <a:p>
            <a:pPr indent="-228600" lvl="0" marL="228600" rtl="0" algn="l">
              <a:lnSpc>
                <a:spcPct val="90000"/>
              </a:lnSpc>
              <a:spcBef>
                <a:spcPts val="1000"/>
              </a:spcBef>
              <a:spcAft>
                <a:spcPts val="0"/>
              </a:spcAft>
              <a:buClr>
                <a:schemeClr val="dk1"/>
              </a:buClr>
              <a:buSzPts val="1300"/>
              <a:buChar char="🠶"/>
            </a:pPr>
            <a:r>
              <a:rPr lang="it-IT" sz="1300"/>
              <a:t>allontanarsi dalla scuola senza permesso; </a:t>
            </a:r>
            <a:endParaRPr/>
          </a:p>
          <a:p>
            <a:pPr indent="-228600" lvl="0" marL="228600" rtl="0" algn="l">
              <a:lnSpc>
                <a:spcPct val="90000"/>
              </a:lnSpc>
              <a:spcBef>
                <a:spcPts val="1000"/>
              </a:spcBef>
              <a:spcAft>
                <a:spcPts val="0"/>
              </a:spcAft>
              <a:buClr>
                <a:schemeClr val="dk1"/>
              </a:buClr>
              <a:buSzPts val="1300"/>
              <a:buChar char="🠶"/>
            </a:pPr>
            <a:r>
              <a:rPr lang="it-IT" sz="1300"/>
              <a:t>portare a scuola oggetti non pertinenti alle attività e/o pericolosi; </a:t>
            </a:r>
            <a:endParaRPr/>
          </a:p>
          <a:p>
            <a:pPr indent="-228600" lvl="0" marL="228600" rtl="0" algn="l">
              <a:lnSpc>
                <a:spcPct val="90000"/>
              </a:lnSpc>
              <a:spcBef>
                <a:spcPts val="1000"/>
              </a:spcBef>
              <a:spcAft>
                <a:spcPts val="0"/>
              </a:spcAft>
              <a:buClr>
                <a:schemeClr val="dk1"/>
              </a:buClr>
              <a:buSzPts val="1300"/>
              <a:buChar char="🠶"/>
            </a:pPr>
            <a:r>
              <a:rPr lang="it-IT" sz="1300" u="sng">
                <a:solidFill>
                  <a:schemeClr val="hlink"/>
                </a:solidFill>
                <a:hlinkClick r:id="rId3"/>
              </a:rPr>
              <a:t>usare il cellulare e qualunque altro oggetto non autorizzato</a:t>
            </a:r>
            <a:r>
              <a:rPr lang="it-IT" sz="1300"/>
              <a:t>; </a:t>
            </a:r>
            <a:endParaRPr/>
          </a:p>
          <a:p>
            <a:pPr indent="-228600" lvl="0" marL="228600" rtl="0" algn="l">
              <a:lnSpc>
                <a:spcPct val="90000"/>
              </a:lnSpc>
              <a:spcBef>
                <a:spcPts val="1000"/>
              </a:spcBef>
              <a:spcAft>
                <a:spcPts val="0"/>
              </a:spcAft>
              <a:buClr>
                <a:schemeClr val="dk1"/>
              </a:buClr>
              <a:buSzPts val="1300"/>
              <a:buChar char="🠶"/>
            </a:pPr>
            <a:r>
              <a:rPr lang="it-IT" sz="1300"/>
              <a:t>fumare all’interno della scuola o nelle sue pertinenze esterne; </a:t>
            </a:r>
            <a:endParaRPr/>
          </a:p>
          <a:p>
            <a:pPr indent="-228600" lvl="0" marL="228600" rtl="0" algn="l">
              <a:lnSpc>
                <a:spcPct val="90000"/>
              </a:lnSpc>
              <a:spcBef>
                <a:spcPts val="1000"/>
              </a:spcBef>
              <a:spcAft>
                <a:spcPts val="0"/>
              </a:spcAft>
              <a:buClr>
                <a:schemeClr val="dk1"/>
              </a:buClr>
              <a:buSzPts val="1300"/>
              <a:buChar char="🠶"/>
            </a:pPr>
            <a:r>
              <a:rPr lang="it-IT" sz="1300"/>
              <a:t>il danneggiamento accidentale di materiale scolastico. </a:t>
            </a:r>
            <a:endParaRPr/>
          </a:p>
          <a:p>
            <a:pPr indent="0" lvl="0" marL="0" rtl="0" algn="l">
              <a:lnSpc>
                <a:spcPct val="90000"/>
              </a:lnSpc>
              <a:spcBef>
                <a:spcPts val="1000"/>
              </a:spcBef>
              <a:spcAft>
                <a:spcPts val="0"/>
              </a:spcAft>
              <a:buClr>
                <a:schemeClr val="dk1"/>
              </a:buClr>
              <a:buSzPts val="1300"/>
              <a:buNone/>
            </a:pPr>
            <a:r>
              <a:t/>
            </a:r>
            <a:endParaRPr sz="13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9" name="Shape 409"/>
        <p:cNvGrpSpPr/>
        <p:nvPr/>
      </p:nvGrpSpPr>
      <p:grpSpPr>
        <a:xfrm>
          <a:off x="0" y="0"/>
          <a:ext cx="0" cy="0"/>
          <a:chOff x="0" y="0"/>
          <a:chExt cx="0" cy="0"/>
        </a:xfrm>
      </p:grpSpPr>
      <p:sp>
        <p:nvSpPr>
          <p:cNvPr id="410" name="Google Shape;410;g2248db3cae2_0_557"/>
          <p:cNvSpPr/>
          <p:nvPr/>
        </p:nvSpPr>
        <p:spPr>
          <a:xfrm>
            <a:off x="3048"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1" name="Google Shape;411;g2248db3cae2_0_557"/>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2" name="Google Shape;412;g2248db3cae2_0_557"/>
          <p:cNvSpPr txBox="1"/>
          <p:nvPr>
            <p:ph type="title"/>
          </p:nvPr>
        </p:nvSpPr>
        <p:spPr>
          <a:xfrm>
            <a:off x="686824" y="1153575"/>
            <a:ext cx="3480300" cy="4461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400"/>
              <a:buFont typeface="Calibri"/>
              <a:buNone/>
            </a:pPr>
            <a:r>
              <a:rPr lang="it-IT">
                <a:solidFill>
                  <a:srgbClr val="FFFFFF"/>
                </a:solidFill>
              </a:rPr>
              <a:t>Regolamento di disciplina</a:t>
            </a:r>
            <a:br>
              <a:rPr lang="it-IT">
                <a:solidFill>
                  <a:srgbClr val="FFFFFF"/>
                </a:solidFill>
              </a:rPr>
            </a:br>
            <a:endParaRPr>
              <a:solidFill>
                <a:srgbClr val="FFFFFF"/>
              </a:solidFill>
            </a:endParaRPr>
          </a:p>
        </p:txBody>
      </p:sp>
      <p:sp>
        <p:nvSpPr>
          <p:cNvPr id="413" name="Google Shape;413;g2248db3cae2_0_557"/>
          <p:cNvSpPr/>
          <p:nvPr/>
        </p:nvSpPr>
        <p:spPr>
          <a:xfrm flipH="1" rot="10800000">
            <a:off x="7550402" y="2455612"/>
            <a:ext cx="4083300" cy="4083300"/>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14" name="Google Shape;414;g2248db3cae2_0_557"/>
          <p:cNvSpPr txBox="1"/>
          <p:nvPr>
            <p:ph idx="1" type="body"/>
          </p:nvPr>
        </p:nvSpPr>
        <p:spPr>
          <a:xfrm>
            <a:off x="4447308" y="591344"/>
            <a:ext cx="6906600" cy="5585700"/>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400"/>
              <a:buNone/>
            </a:pPr>
            <a:r>
              <a:rPr lang="it-IT" sz="2400"/>
              <a:t>Sono considerate MANCANZE GRAVI: </a:t>
            </a:r>
            <a:endParaRPr/>
          </a:p>
          <a:p>
            <a:pPr indent="-228600" lvl="0" marL="228600" rtl="0" algn="l">
              <a:lnSpc>
                <a:spcPct val="90000"/>
              </a:lnSpc>
              <a:spcBef>
                <a:spcPts val="1000"/>
              </a:spcBef>
              <a:spcAft>
                <a:spcPts val="0"/>
              </a:spcAft>
              <a:buClr>
                <a:schemeClr val="dk1"/>
              </a:buClr>
              <a:buSzPts val="2400"/>
              <a:buChar char="🠶"/>
            </a:pPr>
            <a:r>
              <a:rPr lang="it-IT" sz="2400"/>
              <a:t>consumare alcolici o fare uso di sostanze stupefacenti; </a:t>
            </a:r>
            <a:endParaRPr/>
          </a:p>
          <a:p>
            <a:pPr indent="-228600" lvl="0" marL="228600" rtl="0" algn="l">
              <a:lnSpc>
                <a:spcPct val="90000"/>
              </a:lnSpc>
              <a:spcBef>
                <a:spcPts val="1000"/>
              </a:spcBef>
              <a:spcAft>
                <a:spcPts val="0"/>
              </a:spcAft>
              <a:buClr>
                <a:schemeClr val="dk1"/>
              </a:buClr>
              <a:buSzPts val="2400"/>
              <a:buChar char="🠶"/>
            </a:pPr>
            <a:r>
              <a:rPr lang="it-IT" sz="2400"/>
              <a:t>compiere atti di violenza fisica e psicologica, attuare intimidazioni e azioni discriminatorie di qualsiasi tipo (razza, religione, genere, sesso), individuali o di gruppo, contro i compagni, i docenti o altri soggetti. </a:t>
            </a:r>
            <a:endParaRPr/>
          </a:p>
          <a:p>
            <a:pPr indent="-228600" lvl="0" marL="228600" rtl="0" algn="l">
              <a:lnSpc>
                <a:spcPct val="90000"/>
              </a:lnSpc>
              <a:spcBef>
                <a:spcPts val="1000"/>
              </a:spcBef>
              <a:spcAft>
                <a:spcPts val="0"/>
              </a:spcAft>
              <a:buClr>
                <a:schemeClr val="dk1"/>
              </a:buClr>
              <a:buSzPts val="2400"/>
              <a:buChar char="🠶"/>
            </a:pPr>
            <a:r>
              <a:rPr lang="it-IT" sz="2400"/>
              <a:t>azioni di bullismo e cyber bullismo; </a:t>
            </a:r>
            <a:endParaRPr/>
          </a:p>
          <a:p>
            <a:pPr indent="-228600" lvl="0" marL="228600" rtl="0" algn="l">
              <a:lnSpc>
                <a:spcPct val="90000"/>
              </a:lnSpc>
              <a:spcBef>
                <a:spcPts val="1000"/>
              </a:spcBef>
              <a:spcAft>
                <a:spcPts val="0"/>
              </a:spcAft>
              <a:buClr>
                <a:schemeClr val="dk1"/>
              </a:buClr>
              <a:buSzPts val="2400"/>
              <a:buChar char="🠶"/>
            </a:pPr>
            <a:r>
              <a:rPr lang="it-IT" sz="2400"/>
              <a:t>il danneggiamento non accidentale di attrezzature, materiale, documenti e/o dei locali della scuola; </a:t>
            </a:r>
            <a:endParaRPr/>
          </a:p>
          <a:p>
            <a:pPr indent="-228600" lvl="0" marL="228600" rtl="0" algn="l">
              <a:lnSpc>
                <a:spcPct val="90000"/>
              </a:lnSpc>
              <a:spcBef>
                <a:spcPts val="1000"/>
              </a:spcBef>
              <a:spcAft>
                <a:spcPts val="0"/>
              </a:spcAft>
              <a:buClr>
                <a:schemeClr val="dk1"/>
              </a:buClr>
              <a:buSzPts val="2400"/>
              <a:buChar char="🠶"/>
            </a:pPr>
            <a:r>
              <a:rPr lang="it-IT" sz="2400"/>
              <a:t>rifiuto di eseguire disposizioni impartite dai Docenti o dal Dirigente Scolastico. </a:t>
            </a:r>
            <a:endParaRPr/>
          </a:p>
          <a:p>
            <a:pPr indent="-76200" lvl="0" marL="22860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8" name="Shape 418"/>
        <p:cNvGrpSpPr/>
        <p:nvPr/>
      </p:nvGrpSpPr>
      <p:grpSpPr>
        <a:xfrm>
          <a:off x="0" y="0"/>
          <a:ext cx="0" cy="0"/>
          <a:chOff x="0" y="0"/>
          <a:chExt cx="0" cy="0"/>
        </a:xfrm>
      </p:grpSpPr>
      <p:sp>
        <p:nvSpPr>
          <p:cNvPr id="419" name="Google Shape;419;g2248db3cae2_0_565"/>
          <p:cNvSpPr txBox="1"/>
          <p:nvPr>
            <p:ph type="title"/>
          </p:nvPr>
        </p:nvSpPr>
        <p:spPr>
          <a:xfrm>
            <a:off x="4965430" y="629268"/>
            <a:ext cx="6586500" cy="12861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it-IT" sz="3400"/>
              <a:t>Patto educativo di corresponsabilità</a:t>
            </a:r>
            <a:br>
              <a:rPr lang="it-IT" sz="3400"/>
            </a:br>
            <a:endParaRPr sz="3400"/>
          </a:p>
        </p:txBody>
      </p:sp>
      <p:sp>
        <p:nvSpPr>
          <p:cNvPr id="420" name="Google Shape;420;g2248db3cae2_0_565"/>
          <p:cNvSpPr txBox="1"/>
          <p:nvPr>
            <p:ph idx="1" type="body"/>
          </p:nvPr>
        </p:nvSpPr>
        <p:spPr>
          <a:xfrm>
            <a:off x="4965431" y="2115118"/>
            <a:ext cx="6586500" cy="41088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t/>
            </a:r>
            <a:endParaRPr sz="1400" u="sng">
              <a:solidFill>
                <a:schemeClr val="hlink"/>
              </a:solidFill>
              <a:hlinkClick r:id="rId3"/>
            </a:endParaRPr>
          </a:p>
          <a:p>
            <a:pPr indent="0" lvl="0" marL="0" rtl="0" algn="l">
              <a:lnSpc>
                <a:spcPct val="90000"/>
              </a:lnSpc>
              <a:spcBef>
                <a:spcPts val="1000"/>
              </a:spcBef>
              <a:spcAft>
                <a:spcPts val="0"/>
              </a:spcAft>
              <a:buClr>
                <a:schemeClr val="dk1"/>
              </a:buClr>
              <a:buSzPct val="100000"/>
              <a:buNone/>
            </a:pPr>
            <a:r>
              <a:rPr lang="it-IT" sz="1400"/>
              <a:t>Patto di corresponsabilità </a:t>
            </a:r>
            <a:r>
              <a:rPr lang="it-IT" sz="1400" u="sng">
                <a:solidFill>
                  <a:schemeClr val="hlink"/>
                </a:solidFill>
                <a:hlinkClick r:id="rId4"/>
              </a:rPr>
              <a:t>https://www.iccogliate.edu.it/pagina/168/patto-di-corresponsabilita</a:t>
            </a:r>
            <a:endParaRPr sz="1400"/>
          </a:p>
          <a:p>
            <a:pPr indent="0" lvl="0" marL="0" rtl="0" algn="l">
              <a:lnSpc>
                <a:spcPct val="90000"/>
              </a:lnSpc>
              <a:spcBef>
                <a:spcPts val="1000"/>
              </a:spcBef>
              <a:spcAft>
                <a:spcPts val="0"/>
              </a:spcAft>
              <a:buClr>
                <a:schemeClr val="dk1"/>
              </a:buClr>
              <a:buSzPct val="100000"/>
              <a:buNone/>
            </a:pPr>
            <a:r>
              <a:rPr b="1" lang="it-IT" sz="1400"/>
              <a:t>L’Istituzione</a:t>
            </a:r>
            <a:r>
              <a:rPr lang="it-IT" sz="1400"/>
              <a:t> scolastica si impegna a </a:t>
            </a:r>
            <a:endParaRPr/>
          </a:p>
          <a:p>
            <a:pPr indent="-221932" lvl="0" marL="228600" rtl="0" algn="l">
              <a:lnSpc>
                <a:spcPct val="90000"/>
              </a:lnSpc>
              <a:spcBef>
                <a:spcPts val="1000"/>
              </a:spcBef>
              <a:spcAft>
                <a:spcPts val="0"/>
              </a:spcAft>
              <a:buClr>
                <a:schemeClr val="dk1"/>
              </a:buClr>
              <a:buSzPct val="100000"/>
              <a:buChar char="🠶"/>
            </a:pPr>
            <a:r>
              <a:rPr lang="it-IT" sz="1400"/>
              <a:t>fornire una </a:t>
            </a:r>
            <a:r>
              <a:rPr b="1" lang="it-IT" sz="1400"/>
              <a:t>educazione</a:t>
            </a:r>
            <a:r>
              <a:rPr lang="it-IT" sz="1400"/>
              <a:t> e una </a:t>
            </a:r>
            <a:r>
              <a:rPr b="1" lang="it-IT" sz="1400"/>
              <a:t>istruzione</a:t>
            </a:r>
            <a:r>
              <a:rPr lang="it-IT" sz="1400"/>
              <a:t> completa e accurata, aperta alla pluralità delle idee, e rispettosa dei principi della Costituzione, dell’identità e della valorizzazione delle attitudini di ciascuna persona</a:t>
            </a:r>
            <a:endParaRPr/>
          </a:p>
          <a:p>
            <a:pPr indent="-221932" lvl="0" marL="228600" rtl="0" algn="l">
              <a:lnSpc>
                <a:spcPct val="90000"/>
              </a:lnSpc>
              <a:spcBef>
                <a:spcPts val="1000"/>
              </a:spcBef>
              <a:spcAft>
                <a:spcPts val="0"/>
              </a:spcAft>
              <a:buClr>
                <a:schemeClr val="dk1"/>
              </a:buClr>
              <a:buSzPct val="100000"/>
              <a:buChar char="🠶"/>
            </a:pPr>
            <a:r>
              <a:rPr lang="it-IT" sz="1400"/>
              <a:t>offrire un </a:t>
            </a:r>
            <a:r>
              <a:rPr b="1" lang="it-IT" sz="1400"/>
              <a:t>ambiente favorevole alla crescita </a:t>
            </a:r>
            <a:r>
              <a:rPr lang="it-IT" sz="1400"/>
              <a:t>armonica dei ragazzi, ispirata al principio di pari opportunità, equità e qualità in un clima educativo sereno e motivante;</a:t>
            </a:r>
            <a:endParaRPr/>
          </a:p>
          <a:p>
            <a:pPr indent="-221932" lvl="0" marL="228600" rtl="0" algn="l">
              <a:lnSpc>
                <a:spcPct val="90000"/>
              </a:lnSpc>
              <a:spcBef>
                <a:spcPts val="1000"/>
              </a:spcBef>
              <a:spcAft>
                <a:spcPts val="0"/>
              </a:spcAft>
              <a:buClr>
                <a:schemeClr val="dk1"/>
              </a:buClr>
              <a:buSzPct val="100000"/>
              <a:buChar char="🠶"/>
            </a:pPr>
            <a:r>
              <a:rPr lang="it-IT" sz="1400"/>
              <a:t>offrire iniziative concrete per il </a:t>
            </a:r>
            <a:r>
              <a:rPr b="1" lang="it-IT" sz="1400"/>
              <a:t>recupero</a:t>
            </a:r>
            <a:r>
              <a:rPr lang="it-IT" sz="1400"/>
              <a:t>, al fine di favorire il benessere e il successo scolastico, contrastare la dispersione scolastica, promuovere il merito e incentivare le situazioni di eccellenza </a:t>
            </a:r>
            <a:endParaRPr/>
          </a:p>
          <a:p>
            <a:pPr indent="-221932" lvl="0" marL="228600" rtl="0" algn="l">
              <a:lnSpc>
                <a:spcPct val="90000"/>
              </a:lnSpc>
              <a:spcBef>
                <a:spcPts val="1000"/>
              </a:spcBef>
              <a:spcAft>
                <a:spcPts val="0"/>
              </a:spcAft>
              <a:buClr>
                <a:schemeClr val="dk1"/>
              </a:buClr>
              <a:buSzPct val="100000"/>
              <a:buChar char="🠶"/>
            </a:pPr>
            <a:r>
              <a:rPr lang="it-IT" sz="1400"/>
              <a:t>favorire la piena inclusione degli alunni con disabilità garantendo il diritto all’apprendimento di tutti i bambini e i ragazzi con bisogni educativi speciali</a:t>
            </a:r>
            <a:endParaRPr/>
          </a:p>
          <a:p>
            <a:pPr indent="-221932" lvl="0" marL="228600" rtl="0" algn="l">
              <a:lnSpc>
                <a:spcPct val="90000"/>
              </a:lnSpc>
              <a:spcBef>
                <a:spcPts val="1000"/>
              </a:spcBef>
              <a:spcAft>
                <a:spcPts val="0"/>
              </a:spcAft>
              <a:buClr>
                <a:schemeClr val="dk1"/>
              </a:buClr>
              <a:buSzPct val="100000"/>
              <a:buChar char="🠶"/>
            </a:pPr>
            <a:r>
              <a:rPr lang="it-IT" sz="1400"/>
              <a:t>…….</a:t>
            </a:r>
            <a:endParaRPr/>
          </a:p>
          <a:p>
            <a:pPr indent="0" lvl="0" marL="0" rtl="0" algn="l">
              <a:lnSpc>
                <a:spcPct val="90000"/>
              </a:lnSpc>
              <a:spcBef>
                <a:spcPts val="1000"/>
              </a:spcBef>
              <a:spcAft>
                <a:spcPts val="0"/>
              </a:spcAft>
              <a:buClr>
                <a:schemeClr val="dk1"/>
              </a:buClr>
              <a:buSzPct val="100000"/>
              <a:buNone/>
            </a:pPr>
            <a:r>
              <a:t/>
            </a:r>
            <a:endParaRPr sz="1400"/>
          </a:p>
          <a:p>
            <a:pPr indent="0" lvl="0" marL="0" rtl="0" algn="l">
              <a:lnSpc>
                <a:spcPct val="90000"/>
              </a:lnSpc>
              <a:spcBef>
                <a:spcPts val="1000"/>
              </a:spcBef>
              <a:spcAft>
                <a:spcPts val="0"/>
              </a:spcAft>
              <a:buClr>
                <a:schemeClr val="dk1"/>
              </a:buClr>
              <a:buSzPct val="100000"/>
              <a:buNone/>
            </a:pPr>
            <a:r>
              <a:t/>
            </a:r>
            <a:endParaRPr sz="1400"/>
          </a:p>
          <a:p>
            <a:pPr indent="-139700" lvl="0" marL="228600" rtl="0" algn="l">
              <a:lnSpc>
                <a:spcPct val="90000"/>
              </a:lnSpc>
              <a:spcBef>
                <a:spcPts val="1000"/>
              </a:spcBef>
              <a:spcAft>
                <a:spcPts val="0"/>
              </a:spcAft>
              <a:buClr>
                <a:schemeClr val="dk1"/>
              </a:buClr>
              <a:buSzPct val="100000"/>
              <a:buNone/>
            </a:pPr>
            <a:r>
              <a:t/>
            </a:r>
            <a:endParaRPr sz="1400"/>
          </a:p>
        </p:txBody>
      </p:sp>
      <p:pic>
        <p:nvPicPr>
          <p:cNvPr descr="Una persona che regge un globo" id="421" name="Google Shape;421;g2248db3cae2_0_565"/>
          <p:cNvPicPr preferRelativeResize="0"/>
          <p:nvPr/>
        </p:nvPicPr>
        <p:blipFill rotWithShape="1">
          <a:blip r:embed="rId5">
            <a:alphaModFix/>
          </a:blip>
          <a:srcRect b="0" l="30055" r="29725" t="0"/>
          <a:stretch/>
        </p:blipFill>
        <p:spPr>
          <a:xfrm>
            <a:off x="20" y="10"/>
            <a:ext cx="4635571" cy="6857990"/>
          </a:xfrm>
          <a:prstGeom prst="rect">
            <a:avLst/>
          </a:prstGeom>
          <a:noFill/>
          <a:ln>
            <a:noFill/>
          </a:ln>
        </p:spPr>
      </p:pic>
      <p:cxnSp>
        <p:nvCxnSpPr>
          <p:cNvPr id="422" name="Google Shape;422;g2248db3cae2_0_565"/>
          <p:cNvCxnSpPr/>
          <p:nvPr/>
        </p:nvCxnSpPr>
        <p:spPr>
          <a:xfrm>
            <a:off x="5080934" y="2115117"/>
            <a:ext cx="6309300" cy="0"/>
          </a:xfrm>
          <a:prstGeom prst="straightConnector1">
            <a:avLst/>
          </a:prstGeom>
          <a:noFill/>
          <a:ln cap="flat" cmpd="sng" w="19050">
            <a:solidFill>
              <a:srgbClr val="B1B628"/>
            </a:solidFill>
            <a:prstDash val="solid"/>
            <a:miter lim="800000"/>
            <a:headEnd len="sm" w="sm" type="none"/>
            <a:tailEnd len="sm" w="sm"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6" name="Shape 426"/>
        <p:cNvGrpSpPr/>
        <p:nvPr/>
      </p:nvGrpSpPr>
      <p:grpSpPr>
        <a:xfrm>
          <a:off x="0" y="0"/>
          <a:ext cx="0" cy="0"/>
          <a:chOff x="0" y="0"/>
          <a:chExt cx="0" cy="0"/>
        </a:xfrm>
      </p:grpSpPr>
      <p:sp>
        <p:nvSpPr>
          <p:cNvPr id="427" name="Google Shape;427;g2248db3cae2_0_572"/>
          <p:cNvSpPr txBox="1"/>
          <p:nvPr>
            <p:ph type="title"/>
          </p:nvPr>
        </p:nvSpPr>
        <p:spPr>
          <a:xfrm>
            <a:off x="4965430" y="629268"/>
            <a:ext cx="6586500" cy="12861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it-IT" sz="3400"/>
              <a:t>Patto educativo di corresponsabilità</a:t>
            </a:r>
            <a:br>
              <a:rPr lang="it-IT" sz="3400"/>
            </a:br>
            <a:endParaRPr sz="3400"/>
          </a:p>
        </p:txBody>
      </p:sp>
      <p:sp>
        <p:nvSpPr>
          <p:cNvPr id="428" name="Google Shape;428;g2248db3cae2_0_572"/>
          <p:cNvSpPr txBox="1"/>
          <p:nvPr>
            <p:ph idx="1" type="body"/>
          </p:nvPr>
        </p:nvSpPr>
        <p:spPr>
          <a:xfrm>
            <a:off x="4965431" y="2115118"/>
            <a:ext cx="6586500" cy="41088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t/>
            </a:r>
            <a:endParaRPr sz="1300" u="sng">
              <a:solidFill>
                <a:schemeClr val="hlink"/>
              </a:solidFill>
              <a:hlinkClick r:id="rId3"/>
            </a:endParaRPr>
          </a:p>
          <a:p>
            <a:pPr indent="0" lvl="0" marL="0" rtl="0" algn="l">
              <a:lnSpc>
                <a:spcPct val="90000"/>
              </a:lnSpc>
              <a:spcBef>
                <a:spcPts val="1000"/>
              </a:spcBef>
              <a:spcAft>
                <a:spcPts val="0"/>
              </a:spcAft>
              <a:buClr>
                <a:schemeClr val="dk1"/>
              </a:buClr>
              <a:buSzPct val="100000"/>
              <a:buNone/>
            </a:pPr>
            <a:r>
              <a:rPr lang="it-IT" sz="1400"/>
              <a:t>Patto di corresponsabilità </a:t>
            </a:r>
            <a:r>
              <a:rPr lang="it-IT" sz="1400" u="sng">
                <a:solidFill>
                  <a:schemeClr val="hlink"/>
                </a:solidFill>
                <a:hlinkClick r:id="rId4"/>
              </a:rPr>
              <a:t>https://www.iccogliate.edu.it/pagina/168/patto-di-corresponsabilita</a:t>
            </a:r>
            <a:endParaRPr sz="1400"/>
          </a:p>
          <a:p>
            <a:pPr indent="0" lvl="0" marL="0" rtl="0" algn="l">
              <a:lnSpc>
                <a:spcPct val="90000"/>
              </a:lnSpc>
              <a:spcBef>
                <a:spcPts val="1000"/>
              </a:spcBef>
              <a:spcAft>
                <a:spcPts val="0"/>
              </a:spcAft>
              <a:buClr>
                <a:schemeClr val="dk1"/>
              </a:buClr>
              <a:buSzPct val="100000"/>
              <a:buNone/>
            </a:pPr>
            <a:r>
              <a:rPr lang="it-IT" sz="1400"/>
              <a:t>La </a:t>
            </a:r>
            <a:r>
              <a:rPr b="1" lang="it-IT" sz="1400"/>
              <a:t>famiglia</a:t>
            </a:r>
            <a:r>
              <a:rPr lang="it-IT" sz="1400"/>
              <a:t> si impegna a </a:t>
            </a:r>
            <a:endParaRPr/>
          </a:p>
          <a:p>
            <a:pPr indent="-221932" lvl="0" marL="228600" rtl="0" algn="l">
              <a:lnSpc>
                <a:spcPct val="90000"/>
              </a:lnSpc>
              <a:spcBef>
                <a:spcPts val="1000"/>
              </a:spcBef>
              <a:spcAft>
                <a:spcPts val="0"/>
              </a:spcAft>
              <a:buClr>
                <a:schemeClr val="dk1"/>
              </a:buClr>
              <a:buSzPct val="100000"/>
              <a:buChar char="🠶"/>
            </a:pPr>
            <a:r>
              <a:rPr lang="it-IT" sz="1400"/>
              <a:t>Instaurare un positivo clima di </a:t>
            </a:r>
            <a:r>
              <a:rPr b="1" lang="it-IT" sz="1400"/>
              <a:t>dialogo</a:t>
            </a:r>
            <a:r>
              <a:rPr lang="it-IT" sz="1400"/>
              <a:t> e un atteggiamento di reciproca </a:t>
            </a:r>
            <a:r>
              <a:rPr b="1" lang="it-IT" sz="1400"/>
              <a:t>collaborazione</a:t>
            </a:r>
            <a:r>
              <a:rPr lang="it-IT" sz="1400"/>
              <a:t> con gli insegnanti, nel rispetto di scelte educative e didattiche condivise e della libertà d’insegnamento; </a:t>
            </a:r>
            <a:endParaRPr/>
          </a:p>
          <a:p>
            <a:pPr indent="-221932" lvl="0" marL="228600" rtl="0" algn="l">
              <a:lnSpc>
                <a:spcPct val="90000"/>
              </a:lnSpc>
              <a:spcBef>
                <a:spcPts val="1000"/>
              </a:spcBef>
              <a:spcAft>
                <a:spcPts val="0"/>
              </a:spcAft>
              <a:buClr>
                <a:schemeClr val="dk1"/>
              </a:buClr>
              <a:buSzPct val="100000"/>
              <a:buChar char="🠶"/>
            </a:pPr>
            <a:r>
              <a:rPr lang="it-IT" sz="1400"/>
              <a:t>Conoscere l’organizzazione scolastica, </a:t>
            </a:r>
            <a:r>
              <a:rPr b="1" lang="it-IT" sz="1400"/>
              <a:t>prendendo visione di tutte le comunic</a:t>
            </a:r>
            <a:r>
              <a:rPr lang="it-IT" sz="1400"/>
              <a:t>azioni pubblicate sul Sito e inserite nel Registro online, del Piano dell’offerta formativa della scuola e dei Regolamenti dell’Istituto; </a:t>
            </a:r>
            <a:endParaRPr/>
          </a:p>
          <a:p>
            <a:pPr indent="-221932" lvl="0" marL="228600" rtl="0" algn="l">
              <a:lnSpc>
                <a:spcPct val="90000"/>
              </a:lnSpc>
              <a:spcBef>
                <a:spcPts val="1000"/>
              </a:spcBef>
              <a:spcAft>
                <a:spcPts val="0"/>
              </a:spcAft>
              <a:buClr>
                <a:schemeClr val="dk1"/>
              </a:buClr>
              <a:buSzPct val="100000"/>
              <a:buChar char="🠶"/>
            </a:pPr>
            <a:r>
              <a:rPr b="1" lang="it-IT" sz="1400"/>
              <a:t>Partecipare attivamente </a:t>
            </a:r>
            <a:r>
              <a:rPr lang="it-IT" sz="1400"/>
              <a:t>alla vita dell’Istituto attraverso la presenza negli organismi collegiali e alle comunicazioni Scuola-Famiglia; </a:t>
            </a:r>
            <a:endParaRPr/>
          </a:p>
          <a:p>
            <a:pPr indent="-221932" lvl="0" marL="228600" rtl="0" algn="l">
              <a:lnSpc>
                <a:spcPct val="90000"/>
              </a:lnSpc>
              <a:spcBef>
                <a:spcPts val="1000"/>
              </a:spcBef>
              <a:spcAft>
                <a:spcPts val="0"/>
              </a:spcAft>
              <a:buClr>
                <a:schemeClr val="dk1"/>
              </a:buClr>
              <a:buSzPct val="100000"/>
              <a:buChar char="🠶"/>
            </a:pPr>
            <a:r>
              <a:rPr lang="it-IT" sz="1400"/>
              <a:t>Favorire una assidua </a:t>
            </a:r>
            <a:r>
              <a:rPr b="1" lang="it-IT" sz="1400"/>
              <a:t>frequenza</a:t>
            </a:r>
            <a:r>
              <a:rPr lang="it-IT" sz="1400"/>
              <a:t> degli alunni alle lezioni e alle altre attività della scuola, verificandone la regolarità; </a:t>
            </a:r>
            <a:endParaRPr/>
          </a:p>
          <a:p>
            <a:pPr indent="-221932" lvl="0" marL="228600" rtl="0" algn="l">
              <a:lnSpc>
                <a:spcPct val="90000"/>
              </a:lnSpc>
              <a:spcBef>
                <a:spcPts val="1000"/>
              </a:spcBef>
              <a:spcAft>
                <a:spcPts val="0"/>
              </a:spcAft>
              <a:buClr>
                <a:schemeClr val="dk1"/>
              </a:buClr>
              <a:buSzPct val="100000"/>
              <a:buChar char="🠶"/>
            </a:pPr>
            <a:r>
              <a:rPr lang="it-IT" sz="1400"/>
              <a:t>Sostenere la </a:t>
            </a:r>
            <a:r>
              <a:rPr b="1" lang="it-IT" sz="1400"/>
              <a:t>motivazione</a:t>
            </a:r>
            <a:r>
              <a:rPr lang="it-IT" sz="1400"/>
              <a:t> allo studio e l’applicazione nelle attività scolastiche degli alunni; </a:t>
            </a:r>
            <a:endParaRPr/>
          </a:p>
          <a:p>
            <a:pPr indent="-221932" lvl="0" marL="228600" rtl="0" algn="l">
              <a:lnSpc>
                <a:spcPct val="90000"/>
              </a:lnSpc>
              <a:spcBef>
                <a:spcPts val="1000"/>
              </a:spcBef>
              <a:spcAft>
                <a:spcPts val="0"/>
              </a:spcAft>
              <a:buClr>
                <a:schemeClr val="dk1"/>
              </a:buClr>
              <a:buSzPct val="100000"/>
              <a:buChar char="🠶"/>
            </a:pPr>
            <a:r>
              <a:rPr lang="it-IT" sz="1400"/>
              <a:t>…….</a:t>
            </a:r>
            <a:endParaRPr/>
          </a:p>
          <a:p>
            <a:pPr indent="0" lvl="0" marL="0" rtl="0" algn="l">
              <a:lnSpc>
                <a:spcPct val="90000"/>
              </a:lnSpc>
              <a:spcBef>
                <a:spcPts val="1000"/>
              </a:spcBef>
              <a:spcAft>
                <a:spcPts val="0"/>
              </a:spcAft>
              <a:buClr>
                <a:schemeClr val="dk1"/>
              </a:buClr>
              <a:buSzPct val="100000"/>
              <a:buNone/>
            </a:pPr>
            <a:r>
              <a:t/>
            </a:r>
            <a:endParaRPr sz="1300"/>
          </a:p>
          <a:p>
            <a:pPr indent="-146050" lvl="0" marL="228600" rtl="0" algn="l">
              <a:lnSpc>
                <a:spcPct val="90000"/>
              </a:lnSpc>
              <a:spcBef>
                <a:spcPts val="1000"/>
              </a:spcBef>
              <a:spcAft>
                <a:spcPts val="0"/>
              </a:spcAft>
              <a:buClr>
                <a:schemeClr val="dk1"/>
              </a:buClr>
              <a:buSzPct val="100000"/>
              <a:buNone/>
            </a:pPr>
            <a:r>
              <a:t/>
            </a:r>
            <a:endParaRPr sz="1300"/>
          </a:p>
        </p:txBody>
      </p:sp>
      <p:pic>
        <p:nvPicPr>
          <p:cNvPr descr="Una persona che regge un globo" id="429" name="Google Shape;429;g2248db3cae2_0_572"/>
          <p:cNvPicPr preferRelativeResize="0"/>
          <p:nvPr/>
        </p:nvPicPr>
        <p:blipFill rotWithShape="1">
          <a:blip r:embed="rId5">
            <a:alphaModFix/>
          </a:blip>
          <a:srcRect b="0" l="30055" r="29725" t="0"/>
          <a:stretch/>
        </p:blipFill>
        <p:spPr>
          <a:xfrm>
            <a:off x="20" y="10"/>
            <a:ext cx="4635571" cy="6857990"/>
          </a:xfrm>
          <a:prstGeom prst="rect">
            <a:avLst/>
          </a:prstGeom>
          <a:noFill/>
          <a:ln>
            <a:noFill/>
          </a:ln>
        </p:spPr>
      </p:pic>
      <p:cxnSp>
        <p:nvCxnSpPr>
          <p:cNvPr id="430" name="Google Shape;430;g2248db3cae2_0_572"/>
          <p:cNvCxnSpPr/>
          <p:nvPr/>
        </p:nvCxnSpPr>
        <p:spPr>
          <a:xfrm>
            <a:off x="5080934" y="2115117"/>
            <a:ext cx="6309300" cy="0"/>
          </a:xfrm>
          <a:prstGeom prst="straightConnector1">
            <a:avLst/>
          </a:prstGeom>
          <a:noFill/>
          <a:ln cap="flat" cmpd="sng" w="19050">
            <a:solidFill>
              <a:srgbClr val="B1B628"/>
            </a:solidFill>
            <a:prstDash val="solid"/>
            <a:miter lim="800000"/>
            <a:headEnd len="sm" w="sm" type="none"/>
            <a:tailEnd len="sm" w="sm" type="non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4" name="Shape 434"/>
        <p:cNvGrpSpPr/>
        <p:nvPr/>
      </p:nvGrpSpPr>
      <p:grpSpPr>
        <a:xfrm>
          <a:off x="0" y="0"/>
          <a:ext cx="0" cy="0"/>
          <a:chOff x="0" y="0"/>
          <a:chExt cx="0" cy="0"/>
        </a:xfrm>
      </p:grpSpPr>
      <p:sp>
        <p:nvSpPr>
          <p:cNvPr id="435" name="Google Shape;435;g2248db3cae2_0_579"/>
          <p:cNvSpPr txBox="1"/>
          <p:nvPr>
            <p:ph type="title"/>
          </p:nvPr>
        </p:nvSpPr>
        <p:spPr>
          <a:xfrm>
            <a:off x="4965430" y="629268"/>
            <a:ext cx="6586500" cy="12861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it-IT" sz="3400"/>
              <a:t>Patto educativo di corresponsabilità</a:t>
            </a:r>
            <a:br>
              <a:rPr lang="it-IT" sz="3400"/>
            </a:br>
            <a:endParaRPr sz="3400"/>
          </a:p>
        </p:txBody>
      </p:sp>
      <p:sp>
        <p:nvSpPr>
          <p:cNvPr id="436" name="Google Shape;436;g2248db3cae2_0_579"/>
          <p:cNvSpPr txBox="1"/>
          <p:nvPr>
            <p:ph idx="1" type="body"/>
          </p:nvPr>
        </p:nvSpPr>
        <p:spPr>
          <a:xfrm>
            <a:off x="4965431" y="2115118"/>
            <a:ext cx="6586500" cy="41088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t/>
            </a:r>
            <a:endParaRPr sz="1300" u="sng">
              <a:solidFill>
                <a:schemeClr val="hlink"/>
              </a:solidFill>
              <a:hlinkClick r:id="rId3"/>
            </a:endParaRPr>
          </a:p>
          <a:p>
            <a:pPr indent="0" lvl="0" marL="0" rtl="0" algn="l">
              <a:lnSpc>
                <a:spcPct val="90000"/>
              </a:lnSpc>
              <a:spcBef>
                <a:spcPts val="1000"/>
              </a:spcBef>
              <a:spcAft>
                <a:spcPts val="0"/>
              </a:spcAft>
              <a:buClr>
                <a:schemeClr val="dk1"/>
              </a:buClr>
              <a:buSzPct val="100000"/>
              <a:buNone/>
            </a:pPr>
            <a:r>
              <a:rPr lang="it-IT" sz="1400"/>
              <a:t>Patto di corresponsabilità </a:t>
            </a:r>
            <a:r>
              <a:rPr lang="it-IT" sz="1400" u="sng">
                <a:solidFill>
                  <a:schemeClr val="hlink"/>
                </a:solidFill>
                <a:hlinkClick r:id="rId4"/>
              </a:rPr>
              <a:t>https://www.iccogliate.edu.it/pagina/168/patto-di-corresponsabilita</a:t>
            </a:r>
            <a:endParaRPr sz="1400"/>
          </a:p>
          <a:p>
            <a:pPr indent="0" lvl="0" marL="0" rtl="0" algn="l">
              <a:lnSpc>
                <a:spcPct val="90000"/>
              </a:lnSpc>
              <a:spcBef>
                <a:spcPts val="1000"/>
              </a:spcBef>
              <a:spcAft>
                <a:spcPts val="0"/>
              </a:spcAft>
              <a:buClr>
                <a:schemeClr val="dk1"/>
              </a:buClr>
              <a:buSzPct val="100000"/>
              <a:buNone/>
            </a:pPr>
            <a:r>
              <a:rPr b="1" lang="it-IT" sz="1400"/>
              <a:t>La studentessa/Lo studente </a:t>
            </a:r>
            <a:r>
              <a:rPr lang="it-IT" sz="1400"/>
              <a:t>si impegna a </a:t>
            </a:r>
            <a:endParaRPr/>
          </a:p>
          <a:p>
            <a:pPr indent="-221932" lvl="0" marL="228600" rtl="0" algn="l">
              <a:lnSpc>
                <a:spcPct val="90000"/>
              </a:lnSpc>
              <a:spcBef>
                <a:spcPts val="1000"/>
              </a:spcBef>
              <a:spcAft>
                <a:spcPts val="0"/>
              </a:spcAft>
              <a:buClr>
                <a:schemeClr val="dk1"/>
              </a:buClr>
              <a:buSzPct val="100000"/>
              <a:buChar char="🠶"/>
            </a:pPr>
            <a:r>
              <a:rPr lang="it-IT" sz="1400"/>
              <a:t>Conoscere l’organizzazione scolastica e a </a:t>
            </a:r>
            <a:r>
              <a:rPr b="1" lang="it-IT" sz="1400"/>
              <a:t>rispettare i regolamenti dell’Istituto</a:t>
            </a:r>
            <a:r>
              <a:rPr lang="it-IT" sz="1400"/>
              <a:t>; </a:t>
            </a:r>
            <a:endParaRPr/>
          </a:p>
          <a:p>
            <a:pPr indent="-221932" lvl="0" marL="228600" rtl="0" algn="l">
              <a:lnSpc>
                <a:spcPct val="90000"/>
              </a:lnSpc>
              <a:spcBef>
                <a:spcPts val="1000"/>
              </a:spcBef>
              <a:spcAft>
                <a:spcPts val="0"/>
              </a:spcAft>
              <a:buClr>
                <a:schemeClr val="dk1"/>
              </a:buClr>
              <a:buSzPct val="100000"/>
              <a:buChar char="🠶"/>
            </a:pPr>
            <a:r>
              <a:rPr lang="it-IT" sz="1400"/>
              <a:t>Partecipare attivamente alla vita della scuola e alle attività didattiche proposte dall’Istituto, instaurando un rapporto di </a:t>
            </a:r>
            <a:r>
              <a:rPr b="1" lang="it-IT" sz="1400"/>
              <a:t>rispetto e di collaborazione</a:t>
            </a:r>
            <a:r>
              <a:rPr lang="it-IT" sz="1400"/>
              <a:t> con gli insegnanti e gli altri operatori della scuola, con le compagne e i compagni; </a:t>
            </a:r>
            <a:endParaRPr/>
          </a:p>
          <a:p>
            <a:pPr indent="-221932" lvl="0" marL="228600" rtl="0" algn="l">
              <a:lnSpc>
                <a:spcPct val="90000"/>
              </a:lnSpc>
              <a:spcBef>
                <a:spcPts val="1000"/>
              </a:spcBef>
              <a:spcAft>
                <a:spcPts val="0"/>
              </a:spcAft>
              <a:buClr>
                <a:schemeClr val="dk1"/>
              </a:buClr>
              <a:buSzPct val="100000"/>
              <a:buChar char="🠶"/>
            </a:pPr>
            <a:r>
              <a:rPr b="1" lang="it-IT" sz="1400"/>
              <a:t>Frequentare regolarmente </a:t>
            </a:r>
            <a:r>
              <a:rPr lang="it-IT" sz="1400"/>
              <a:t>le lezioni e alle altre attività della scuola, osservando l’orario scolastico e giustificando tempestivamente gli eventuali ritardi e assenze; </a:t>
            </a:r>
            <a:endParaRPr/>
          </a:p>
          <a:p>
            <a:pPr indent="-221932" lvl="0" marL="228600" rtl="0" algn="l">
              <a:lnSpc>
                <a:spcPct val="90000"/>
              </a:lnSpc>
              <a:spcBef>
                <a:spcPts val="1000"/>
              </a:spcBef>
              <a:spcAft>
                <a:spcPts val="0"/>
              </a:spcAft>
              <a:buClr>
                <a:schemeClr val="dk1"/>
              </a:buClr>
              <a:buSzPct val="100000"/>
              <a:buChar char="🠶"/>
            </a:pPr>
            <a:r>
              <a:rPr b="1" lang="it-IT" sz="1400"/>
              <a:t>Portare la famiglia a conoscenza </a:t>
            </a:r>
            <a:r>
              <a:rPr lang="it-IT" sz="1400"/>
              <a:t>delle comunicazioni e delle iniziative della scuola; </a:t>
            </a:r>
            <a:endParaRPr/>
          </a:p>
          <a:p>
            <a:pPr indent="-221932" lvl="0" marL="228600" rtl="0" algn="l">
              <a:lnSpc>
                <a:spcPct val="90000"/>
              </a:lnSpc>
              <a:spcBef>
                <a:spcPts val="1000"/>
              </a:spcBef>
              <a:spcAft>
                <a:spcPts val="0"/>
              </a:spcAft>
              <a:buClr>
                <a:schemeClr val="dk1"/>
              </a:buClr>
              <a:buSzPct val="100000"/>
              <a:buChar char="🠶"/>
            </a:pPr>
            <a:r>
              <a:rPr lang="it-IT" sz="1400"/>
              <a:t>Mantenere un </a:t>
            </a:r>
            <a:r>
              <a:rPr b="1" lang="it-IT" sz="1400"/>
              <a:t>comportamento corretto </a:t>
            </a:r>
            <a:r>
              <a:rPr lang="it-IT" sz="1400"/>
              <a:t>nell’agire e nel parlare, di rispetto nei confronti di tutto il personale della scuola, delle compagne e dei compagni, anche adottando un </a:t>
            </a:r>
            <a:r>
              <a:rPr b="1" lang="it-IT" sz="1400"/>
              <a:t>abbigliamento consono </a:t>
            </a:r>
            <a:r>
              <a:rPr lang="it-IT" sz="1400"/>
              <a:t>all’ambiente scolastico; </a:t>
            </a:r>
            <a:endParaRPr/>
          </a:p>
          <a:p>
            <a:pPr indent="-221932" lvl="0" marL="228600" rtl="0" algn="l">
              <a:lnSpc>
                <a:spcPct val="90000"/>
              </a:lnSpc>
              <a:spcBef>
                <a:spcPts val="1000"/>
              </a:spcBef>
              <a:spcAft>
                <a:spcPts val="0"/>
              </a:spcAft>
              <a:buClr>
                <a:schemeClr val="dk1"/>
              </a:buClr>
              <a:buSzPct val="100000"/>
              <a:buChar char="🠶"/>
            </a:pPr>
            <a:r>
              <a:rPr b="1" lang="it-IT" sz="1400"/>
              <a:t>Studiare con assiduità e serietà</a:t>
            </a:r>
            <a:r>
              <a:rPr lang="it-IT" sz="1400"/>
              <a:t>, applicandosi regolarmente al lavoro scolastico, assolvendo regolarmente gli impegni di studio e gestendo responsabilmente gli impegni extracurricolari ed extrascolastici; </a:t>
            </a:r>
            <a:endParaRPr/>
          </a:p>
          <a:p>
            <a:pPr indent="-221932" lvl="0" marL="228600" rtl="0" algn="l">
              <a:lnSpc>
                <a:spcPct val="90000"/>
              </a:lnSpc>
              <a:spcBef>
                <a:spcPts val="1000"/>
              </a:spcBef>
              <a:spcAft>
                <a:spcPts val="0"/>
              </a:spcAft>
              <a:buClr>
                <a:schemeClr val="dk1"/>
              </a:buClr>
              <a:buSzPct val="100000"/>
              <a:buChar char="🠶"/>
            </a:pPr>
            <a:r>
              <a:rPr lang="it-IT" sz="1400"/>
              <a:t>…</a:t>
            </a:r>
            <a:endParaRPr/>
          </a:p>
          <a:p>
            <a:pPr indent="0" lvl="0" marL="0" rtl="0" algn="l">
              <a:lnSpc>
                <a:spcPct val="90000"/>
              </a:lnSpc>
              <a:spcBef>
                <a:spcPts val="1000"/>
              </a:spcBef>
              <a:spcAft>
                <a:spcPts val="0"/>
              </a:spcAft>
              <a:buClr>
                <a:schemeClr val="dk1"/>
              </a:buClr>
              <a:buSzPct val="100000"/>
              <a:buNone/>
            </a:pPr>
            <a:r>
              <a:t/>
            </a:r>
            <a:endParaRPr sz="1300"/>
          </a:p>
          <a:p>
            <a:pPr indent="-152273" lvl="0" marL="228600" rtl="0" algn="l">
              <a:lnSpc>
                <a:spcPct val="90000"/>
              </a:lnSpc>
              <a:spcBef>
                <a:spcPts val="1000"/>
              </a:spcBef>
              <a:spcAft>
                <a:spcPts val="0"/>
              </a:spcAft>
              <a:buClr>
                <a:schemeClr val="dk1"/>
              </a:buClr>
              <a:buSzPct val="100000"/>
              <a:buNone/>
            </a:pPr>
            <a:r>
              <a:t/>
            </a:r>
            <a:endParaRPr sz="1300"/>
          </a:p>
        </p:txBody>
      </p:sp>
      <p:pic>
        <p:nvPicPr>
          <p:cNvPr descr="Una persona che regge un globo" id="437" name="Google Shape;437;g2248db3cae2_0_579"/>
          <p:cNvPicPr preferRelativeResize="0"/>
          <p:nvPr/>
        </p:nvPicPr>
        <p:blipFill rotWithShape="1">
          <a:blip r:embed="rId5">
            <a:alphaModFix/>
          </a:blip>
          <a:srcRect b="0" l="30055" r="29725" t="0"/>
          <a:stretch/>
        </p:blipFill>
        <p:spPr>
          <a:xfrm>
            <a:off x="20" y="10"/>
            <a:ext cx="4635571" cy="6857990"/>
          </a:xfrm>
          <a:prstGeom prst="rect">
            <a:avLst/>
          </a:prstGeom>
          <a:noFill/>
          <a:ln>
            <a:noFill/>
          </a:ln>
        </p:spPr>
      </p:pic>
      <p:cxnSp>
        <p:nvCxnSpPr>
          <p:cNvPr id="438" name="Google Shape;438;g2248db3cae2_0_579"/>
          <p:cNvCxnSpPr/>
          <p:nvPr/>
        </p:nvCxnSpPr>
        <p:spPr>
          <a:xfrm>
            <a:off x="5080934" y="2115117"/>
            <a:ext cx="6309300" cy="0"/>
          </a:xfrm>
          <a:prstGeom prst="straightConnector1">
            <a:avLst/>
          </a:prstGeom>
          <a:noFill/>
          <a:ln cap="flat" cmpd="sng" w="19050">
            <a:solidFill>
              <a:srgbClr val="B1B628"/>
            </a:solidFill>
            <a:prstDash val="solid"/>
            <a:miter lim="800000"/>
            <a:headEnd len="sm" w="sm" type="none"/>
            <a:tailEnd len="sm" w="sm" type="non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2" name="Shape 442"/>
        <p:cNvGrpSpPr/>
        <p:nvPr/>
      </p:nvGrpSpPr>
      <p:grpSpPr>
        <a:xfrm>
          <a:off x="0" y="0"/>
          <a:ext cx="0" cy="0"/>
          <a:chOff x="0" y="0"/>
          <a:chExt cx="0" cy="0"/>
        </a:xfrm>
      </p:grpSpPr>
      <p:sp>
        <p:nvSpPr>
          <p:cNvPr id="443" name="Google Shape;443;g2248db3cae2_0_63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4" name="Google Shape;444;g2248db3cae2_0_631"/>
          <p:cNvSpPr/>
          <p:nvPr/>
        </p:nvSpPr>
        <p:spPr>
          <a:xfrm flipH="1" rot="5400000">
            <a:off x="-1410016" y="1410150"/>
            <a:ext cx="6858000" cy="4037700"/>
          </a:xfrm>
          <a:prstGeom prst="rect">
            <a:avLst/>
          </a:prstGeom>
          <a:gradFill>
            <a:gsLst>
              <a:gs pos="0">
                <a:srgbClr val="000000"/>
              </a:gs>
              <a:gs pos="8000">
                <a:srgbClr val="000000"/>
              </a:gs>
              <a:gs pos="100000">
                <a:srgbClr val="2F5496"/>
              </a:gs>
            </a:gsLst>
            <a:lin ang="300012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5" name="Google Shape;445;g2248db3cae2_0_631"/>
          <p:cNvSpPr/>
          <p:nvPr/>
        </p:nvSpPr>
        <p:spPr>
          <a:xfrm flipH="1" rot="5400000">
            <a:off x="-1410016" y="1420288"/>
            <a:ext cx="6858000" cy="4037700"/>
          </a:xfrm>
          <a:prstGeom prst="rect">
            <a:avLst/>
          </a:prstGeom>
          <a:gradFill>
            <a:gsLst>
              <a:gs pos="0">
                <a:srgbClr val="000000">
                  <a:alpha val="0"/>
                </a:srgbClr>
              </a:gs>
              <a:gs pos="99000">
                <a:srgbClr val="4472C4">
                  <a:alpha val="45882"/>
                </a:srgbClr>
              </a:gs>
              <a:gs pos="100000">
                <a:srgbClr val="4472C4">
                  <a:alpha val="45882"/>
                </a:srgbClr>
              </a:gs>
            </a:gsLst>
            <a:lin ang="1800004"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6" name="Google Shape;446;g2248db3cae2_0_631"/>
          <p:cNvSpPr/>
          <p:nvPr/>
        </p:nvSpPr>
        <p:spPr>
          <a:xfrm flipH="1" rot="5400000">
            <a:off x="767983" y="3588145"/>
            <a:ext cx="2502000" cy="4037700"/>
          </a:xfrm>
          <a:prstGeom prst="rect">
            <a:avLst/>
          </a:prstGeom>
          <a:gradFill>
            <a:gsLst>
              <a:gs pos="0">
                <a:srgbClr val="4472C4">
                  <a:alpha val="28627"/>
                </a:srgbClr>
              </a:gs>
              <a:gs pos="2000">
                <a:srgbClr val="4472C4">
                  <a:alpha val="28627"/>
                </a:srgbClr>
              </a:gs>
              <a:gs pos="100000">
                <a:srgbClr val="000000">
                  <a:alpha val="29803"/>
                </a:srgbClr>
              </a:gs>
            </a:gsLst>
            <a:lin ang="7799903"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7" name="Google Shape;447;g2248db3cae2_0_631"/>
          <p:cNvSpPr/>
          <p:nvPr/>
        </p:nvSpPr>
        <p:spPr>
          <a:xfrm rot="-967356">
            <a:off x="-500907" y="968177"/>
            <a:ext cx="3897638" cy="4176045"/>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472C4">
                  <a:alpha val="42745"/>
                </a:srgbClr>
              </a:gs>
            </a:gsLst>
            <a:lin ang="1800004"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8" name="Google Shape;448;g2248db3cae2_0_631"/>
          <p:cNvSpPr/>
          <p:nvPr/>
        </p:nvSpPr>
        <p:spPr>
          <a:xfrm flipH="1" rot="5400000">
            <a:off x="-1410026" y="1410148"/>
            <a:ext cx="6858000" cy="4037700"/>
          </a:xfrm>
          <a:prstGeom prst="rect">
            <a:avLst/>
          </a:prstGeom>
          <a:gradFill>
            <a:gsLst>
              <a:gs pos="0">
                <a:srgbClr val="000000">
                  <a:alpha val="0"/>
                </a:srgbClr>
              </a:gs>
              <a:gs pos="99000">
                <a:srgbClr val="8DA9DB">
                  <a:alpha val="10980"/>
                </a:srgbClr>
              </a:gs>
              <a:gs pos="100000">
                <a:srgbClr val="8DA9DB">
                  <a:alpha val="10980"/>
                </a:srgbClr>
              </a:gs>
            </a:gsLst>
            <a:lin ang="7200017"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9" name="Google Shape;449;g2248db3cae2_0_631"/>
          <p:cNvSpPr txBox="1"/>
          <p:nvPr>
            <p:ph type="title"/>
          </p:nvPr>
        </p:nvSpPr>
        <p:spPr>
          <a:xfrm>
            <a:off x="586478" y="1683756"/>
            <a:ext cx="3115200" cy="2396400"/>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rgbClr val="FFFFFF"/>
              </a:buClr>
              <a:buSzPts val="4000"/>
              <a:buFont typeface="Calibri"/>
              <a:buNone/>
            </a:pPr>
            <a:r>
              <a:rPr lang="it-IT" sz="4000">
                <a:solidFill>
                  <a:srgbClr val="FFFFFF"/>
                </a:solidFill>
              </a:rPr>
              <a:t>Grazie per l’attenzione</a:t>
            </a:r>
            <a:br>
              <a:rPr lang="it-IT" sz="4000">
                <a:solidFill>
                  <a:srgbClr val="FFFFFF"/>
                </a:solidFill>
              </a:rPr>
            </a:br>
            <a:r>
              <a:rPr lang="it-IT" sz="4000">
                <a:solidFill>
                  <a:srgbClr val="FFFFFF"/>
                </a:solidFill>
              </a:rPr>
              <a:t> </a:t>
            </a:r>
            <a:endParaRPr/>
          </a:p>
        </p:txBody>
      </p:sp>
      <p:grpSp>
        <p:nvGrpSpPr>
          <p:cNvPr id="450" name="Google Shape;450;g2248db3cae2_0_631"/>
          <p:cNvGrpSpPr/>
          <p:nvPr/>
        </p:nvGrpSpPr>
        <p:grpSpPr>
          <a:xfrm>
            <a:off x="4905865" y="1414360"/>
            <a:ext cx="6665298" cy="4126135"/>
            <a:chOff x="813" y="663920"/>
            <a:chExt cx="6665298" cy="4126135"/>
          </a:xfrm>
        </p:grpSpPr>
        <p:sp>
          <p:nvSpPr>
            <p:cNvPr id="451" name="Google Shape;451;g2248db3cae2_0_631"/>
            <p:cNvSpPr/>
            <p:nvPr/>
          </p:nvSpPr>
          <p:spPr>
            <a:xfrm>
              <a:off x="813" y="663920"/>
              <a:ext cx="3174000" cy="1904400"/>
            </a:xfrm>
            <a:prstGeom prst="rect">
              <a:avLst/>
            </a:prstGeom>
            <a:gradFill>
              <a:gsLst>
                <a:gs pos="0">
                  <a:srgbClr val="6EA5DA"/>
                </a:gs>
                <a:gs pos="50000">
                  <a:srgbClr val="529BDA"/>
                </a:gs>
                <a:gs pos="100000">
                  <a:srgbClr val="4188C8"/>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g2248db3cae2_0_631"/>
            <p:cNvSpPr txBox="1"/>
            <p:nvPr/>
          </p:nvSpPr>
          <p:spPr>
            <a:xfrm>
              <a:off x="813" y="663920"/>
              <a:ext cx="3174000" cy="1904400"/>
            </a:xfrm>
            <a:prstGeom prst="rect">
              <a:avLst/>
            </a:prstGeom>
            <a:noFill/>
            <a:ln>
              <a:noFill/>
            </a:ln>
          </p:spPr>
          <p:txBody>
            <a:bodyPr anchorCtr="0" anchor="ctr" bIns="144775" lIns="144775" spcFirstLastPara="1" rIns="144775" wrap="square" tIns="144775">
              <a:noAutofit/>
            </a:bodyPr>
            <a:lstStyle/>
            <a:p>
              <a:pPr indent="0" lvl="0" marL="0" marR="0" rtl="0" algn="ctr">
                <a:lnSpc>
                  <a:spcPct val="90000"/>
                </a:lnSpc>
                <a:spcBef>
                  <a:spcPts val="0"/>
                </a:spcBef>
                <a:spcAft>
                  <a:spcPts val="0"/>
                </a:spcAft>
                <a:buClr>
                  <a:schemeClr val="lt1"/>
                </a:buClr>
                <a:buSzPts val="3800"/>
                <a:buFont typeface="Calibri"/>
                <a:buNone/>
              </a:pPr>
              <a:r>
                <a:rPr b="0" i="0" lang="it-IT" sz="3800" u="none" cap="none" strike="noStrike">
                  <a:solidFill>
                    <a:schemeClr val="lt1"/>
                  </a:solidFill>
                  <a:latin typeface="Calibri"/>
                  <a:ea typeface="Calibri"/>
                  <a:cs typeface="Calibri"/>
                  <a:sym typeface="Calibri"/>
                </a:rPr>
                <a:t>Lascerei lo spazio </a:t>
              </a:r>
              <a:endParaRPr b="0" i="0" sz="3800" u="none" cap="none" strike="noStrike">
                <a:solidFill>
                  <a:schemeClr val="lt1"/>
                </a:solidFill>
                <a:latin typeface="Calibri"/>
                <a:ea typeface="Calibri"/>
                <a:cs typeface="Calibri"/>
                <a:sym typeface="Calibri"/>
              </a:endParaRPr>
            </a:p>
          </p:txBody>
        </p:sp>
        <p:sp>
          <p:nvSpPr>
            <p:cNvPr id="453" name="Google Shape;453;g2248db3cae2_0_631"/>
            <p:cNvSpPr/>
            <p:nvPr/>
          </p:nvSpPr>
          <p:spPr>
            <a:xfrm>
              <a:off x="3492111" y="663920"/>
              <a:ext cx="3174000" cy="1904400"/>
            </a:xfrm>
            <a:prstGeom prst="rect">
              <a:avLst/>
            </a:prstGeom>
            <a:gradFill>
              <a:gsLst>
                <a:gs pos="0">
                  <a:srgbClr val="65C998"/>
                </a:gs>
                <a:gs pos="50000">
                  <a:srgbClr val="46C78C"/>
                </a:gs>
                <a:gs pos="100000">
                  <a:srgbClr val="35B87B"/>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g2248db3cae2_0_631"/>
            <p:cNvSpPr txBox="1"/>
            <p:nvPr/>
          </p:nvSpPr>
          <p:spPr>
            <a:xfrm>
              <a:off x="3492111" y="663920"/>
              <a:ext cx="3174000" cy="1904400"/>
            </a:xfrm>
            <a:prstGeom prst="rect">
              <a:avLst/>
            </a:prstGeom>
            <a:noFill/>
            <a:ln>
              <a:noFill/>
            </a:ln>
          </p:spPr>
          <p:txBody>
            <a:bodyPr anchorCtr="0" anchor="ctr" bIns="144775" lIns="144775" spcFirstLastPara="1" rIns="144775" wrap="square" tIns="144775">
              <a:noAutofit/>
            </a:bodyPr>
            <a:lstStyle/>
            <a:p>
              <a:pPr indent="0" lvl="0" marL="0" marR="0" rtl="0" algn="ctr">
                <a:lnSpc>
                  <a:spcPct val="90000"/>
                </a:lnSpc>
                <a:spcBef>
                  <a:spcPts val="0"/>
                </a:spcBef>
                <a:spcAft>
                  <a:spcPts val="0"/>
                </a:spcAft>
                <a:buClr>
                  <a:schemeClr val="lt1"/>
                </a:buClr>
                <a:buSzPts val="3800"/>
                <a:buFont typeface="Calibri"/>
                <a:buNone/>
              </a:pPr>
              <a:r>
                <a:rPr b="0" i="0" lang="it-IT" sz="3800" u="none" cap="none" strike="noStrike">
                  <a:solidFill>
                    <a:schemeClr val="lt1"/>
                  </a:solidFill>
                  <a:latin typeface="Calibri"/>
                  <a:ea typeface="Calibri"/>
                  <a:cs typeface="Calibri"/>
                  <a:sym typeface="Calibri"/>
                </a:rPr>
                <a:t>ai colleghi per eventuali integrazioni</a:t>
              </a:r>
              <a:endParaRPr b="0" i="0" sz="3800" u="none" cap="none" strike="noStrike">
                <a:solidFill>
                  <a:schemeClr val="lt1"/>
                </a:solidFill>
                <a:latin typeface="Calibri"/>
                <a:ea typeface="Calibri"/>
                <a:cs typeface="Calibri"/>
                <a:sym typeface="Calibri"/>
              </a:endParaRPr>
            </a:p>
          </p:txBody>
        </p:sp>
        <p:sp>
          <p:nvSpPr>
            <p:cNvPr id="455" name="Google Shape;455;g2248db3cae2_0_631"/>
            <p:cNvSpPr/>
            <p:nvPr/>
          </p:nvSpPr>
          <p:spPr>
            <a:xfrm>
              <a:off x="1746462" y="2885655"/>
              <a:ext cx="3174000" cy="1904400"/>
            </a:xfrm>
            <a:prstGeom prst="rect">
              <a:avLst/>
            </a:prstGeom>
            <a:gradFill>
              <a:gsLst>
                <a:gs pos="0">
                  <a:srgbClr val="7EB55F"/>
                </a:gs>
                <a:gs pos="50000">
                  <a:srgbClr val="6EB03F"/>
                </a:gs>
                <a:gs pos="100000">
                  <a:srgbClr val="5F9F34"/>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g2248db3cae2_0_631"/>
            <p:cNvSpPr txBox="1"/>
            <p:nvPr/>
          </p:nvSpPr>
          <p:spPr>
            <a:xfrm>
              <a:off x="1746462" y="2885655"/>
              <a:ext cx="3174000" cy="1904400"/>
            </a:xfrm>
            <a:prstGeom prst="rect">
              <a:avLst/>
            </a:prstGeom>
            <a:noFill/>
            <a:ln>
              <a:noFill/>
            </a:ln>
          </p:spPr>
          <p:txBody>
            <a:bodyPr anchorCtr="0" anchor="ctr" bIns="144775" lIns="144775" spcFirstLastPara="1" rIns="144775" wrap="square" tIns="144775">
              <a:noAutofit/>
            </a:bodyPr>
            <a:lstStyle/>
            <a:p>
              <a:pPr indent="0" lvl="0" marL="0" marR="0" rtl="0" algn="ctr">
                <a:lnSpc>
                  <a:spcPct val="90000"/>
                </a:lnSpc>
                <a:spcBef>
                  <a:spcPts val="0"/>
                </a:spcBef>
                <a:spcAft>
                  <a:spcPts val="0"/>
                </a:spcAft>
                <a:buClr>
                  <a:schemeClr val="lt1"/>
                </a:buClr>
                <a:buSzPts val="3800"/>
                <a:buFont typeface="Calibri"/>
                <a:buNone/>
              </a:pPr>
              <a:r>
                <a:rPr b="0" i="0" lang="it-IT" sz="3800" u="none" cap="none" strike="noStrike">
                  <a:solidFill>
                    <a:schemeClr val="lt1"/>
                  </a:solidFill>
                  <a:latin typeface="Calibri"/>
                  <a:ea typeface="Calibri"/>
                  <a:cs typeface="Calibri"/>
                  <a:sym typeface="Calibri"/>
                </a:rPr>
                <a:t>i genitori seguendo l’ordine</a:t>
              </a:r>
              <a:endParaRPr b="0" i="0" sz="3800" u="none" cap="none" strike="noStrike">
                <a:solidFill>
                  <a:schemeClr val="lt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6" name="Shape 196"/>
        <p:cNvGrpSpPr/>
        <p:nvPr/>
      </p:nvGrpSpPr>
      <p:grpSpPr>
        <a:xfrm>
          <a:off x="0" y="0"/>
          <a:ext cx="0" cy="0"/>
          <a:chOff x="0" y="0"/>
          <a:chExt cx="0" cy="0"/>
        </a:xfrm>
      </p:grpSpPr>
      <p:sp>
        <p:nvSpPr>
          <p:cNvPr id="197" name="Google Shape;197;g2248db3cae2_0_180"/>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8" name="Google Shape;198;g2248db3cae2_0_180"/>
          <p:cNvSpPr txBox="1"/>
          <p:nvPr>
            <p:ph type="title"/>
          </p:nvPr>
        </p:nvSpPr>
        <p:spPr>
          <a:xfrm>
            <a:off x="640080" y="325369"/>
            <a:ext cx="4368600" cy="19569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it-IT" sz="4200"/>
              <a:t>Presentazioni </a:t>
            </a:r>
            <a:br>
              <a:rPr lang="it-IT" sz="4200"/>
            </a:br>
            <a:r>
              <a:rPr lang="it-IT" sz="4200"/>
              <a:t>Saluti della Dirigente</a:t>
            </a:r>
            <a:br>
              <a:rPr lang="it-IT" sz="4200"/>
            </a:br>
            <a:endParaRPr sz="4200"/>
          </a:p>
        </p:txBody>
      </p:sp>
      <p:sp>
        <p:nvSpPr>
          <p:cNvPr id="199" name="Google Shape;199;g2248db3cae2_0_180"/>
          <p:cNvSpPr/>
          <p:nvPr/>
        </p:nvSpPr>
        <p:spPr>
          <a:xfrm>
            <a:off x="640080" y="2586994"/>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0" name="Google Shape;200;g2248db3cae2_0_180"/>
          <p:cNvSpPr txBox="1"/>
          <p:nvPr>
            <p:ph idx="2" type="body"/>
          </p:nvPr>
        </p:nvSpPr>
        <p:spPr>
          <a:xfrm>
            <a:off x="640075" y="2872900"/>
            <a:ext cx="5708400" cy="36000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dk1"/>
              </a:buClr>
              <a:buSzPts val="2200"/>
              <a:buNone/>
            </a:pPr>
            <a:r>
              <a:t/>
            </a:r>
            <a:endParaRPr sz="2200"/>
          </a:p>
          <a:p>
            <a:pPr indent="0" lvl="0" marL="0" rtl="0" algn="l">
              <a:spcBef>
                <a:spcPts val="0"/>
              </a:spcBef>
              <a:spcAft>
                <a:spcPts val="0"/>
              </a:spcAft>
              <a:buClr>
                <a:schemeClr val="dk1"/>
              </a:buClr>
              <a:buSzPts val="2400"/>
              <a:buFont typeface="Arial"/>
              <a:buNone/>
            </a:pPr>
            <a:r>
              <a:rPr lang="it-IT"/>
              <a:t>Dott. Daniele Dallatomasina</a:t>
            </a:r>
            <a:endParaRPr/>
          </a:p>
          <a:p>
            <a:pPr indent="0" lvl="0" marL="0" rtl="0" algn="l">
              <a:spcBef>
                <a:spcPts val="1000"/>
              </a:spcBef>
              <a:spcAft>
                <a:spcPts val="0"/>
              </a:spcAft>
              <a:buClr>
                <a:schemeClr val="dk1"/>
              </a:buClr>
              <a:buSzPts val="2400"/>
              <a:buFont typeface="Arial"/>
              <a:buNone/>
            </a:pPr>
            <a:r>
              <a:rPr lang="it-IT"/>
              <a:t>daniele.dallatomasina@iccogliate.edu.it</a:t>
            </a:r>
            <a:endParaRPr/>
          </a:p>
          <a:p>
            <a:pPr indent="0" lvl="0" marL="0" rtl="0" algn="l">
              <a:lnSpc>
                <a:spcPct val="90000"/>
              </a:lnSpc>
              <a:spcBef>
                <a:spcPts val="1000"/>
              </a:spcBef>
              <a:spcAft>
                <a:spcPts val="0"/>
              </a:spcAft>
              <a:buClr>
                <a:schemeClr val="dk1"/>
              </a:buClr>
              <a:buSzPts val="2200"/>
              <a:buNone/>
            </a:pPr>
            <a:r>
              <a:t/>
            </a:r>
            <a:endParaRPr/>
          </a:p>
          <a:p>
            <a:pPr indent="0" lvl="0" marL="0" rtl="0" algn="l">
              <a:lnSpc>
                <a:spcPct val="90000"/>
              </a:lnSpc>
              <a:spcBef>
                <a:spcPts val="1000"/>
              </a:spcBef>
              <a:spcAft>
                <a:spcPts val="0"/>
              </a:spcAft>
              <a:buClr>
                <a:schemeClr val="dk1"/>
              </a:buClr>
              <a:buSzPts val="2200"/>
              <a:buNone/>
            </a:pPr>
            <a:r>
              <a:rPr lang="it-IT"/>
              <a:t>Prof.ssa Rita IULIANI</a:t>
            </a:r>
            <a:endParaRPr/>
          </a:p>
          <a:p>
            <a:pPr indent="0" lvl="0" marL="0" rtl="0" algn="l">
              <a:lnSpc>
                <a:spcPct val="90000"/>
              </a:lnSpc>
              <a:spcBef>
                <a:spcPts val="1000"/>
              </a:spcBef>
              <a:spcAft>
                <a:spcPts val="0"/>
              </a:spcAft>
              <a:buClr>
                <a:schemeClr val="accent1"/>
              </a:buClr>
              <a:buSzPts val="2200"/>
              <a:buNone/>
            </a:pPr>
            <a:r>
              <a:rPr lang="it-IT" u="sng">
                <a:solidFill>
                  <a:schemeClr val="accent1"/>
                </a:solidFill>
                <a:hlinkClick r:id="rId3">
                  <a:extLst>
                    <a:ext uri="{A12FA001-AC4F-418D-AE19-62706E023703}">
                      <ahyp:hlinkClr val="tx"/>
                    </a:ext>
                  </a:extLst>
                </a:hlinkClick>
              </a:rPr>
              <a:t>rita.iuliani@iccogliate.edu.it</a:t>
            </a:r>
            <a:endParaRPr>
              <a:solidFill>
                <a:schemeClr val="accent1"/>
              </a:solidFill>
            </a:endParaRPr>
          </a:p>
          <a:p>
            <a:pPr indent="0" lvl="0" marL="0" rtl="0" algn="l">
              <a:lnSpc>
                <a:spcPct val="90000"/>
              </a:lnSpc>
              <a:spcBef>
                <a:spcPts val="1000"/>
              </a:spcBef>
              <a:spcAft>
                <a:spcPts val="0"/>
              </a:spcAft>
              <a:buClr>
                <a:schemeClr val="accent1"/>
              </a:buClr>
              <a:buSzPts val="2200"/>
              <a:buNone/>
            </a:pPr>
            <a:r>
              <a:rPr lang="it-IT" u="sng">
                <a:solidFill>
                  <a:schemeClr val="accent1"/>
                </a:solidFill>
                <a:hlinkClick r:id="rId4">
                  <a:extLst>
                    <a:ext uri="{A12FA001-AC4F-418D-AE19-62706E023703}">
                      <ahyp:hlinkClr val="tx"/>
                    </a:ext>
                  </a:extLst>
                </a:hlinkClick>
              </a:rPr>
              <a:t>secondaria.ceriano@iccogliate.edu.it</a:t>
            </a:r>
            <a:endParaRPr/>
          </a:p>
          <a:p>
            <a:pPr indent="0" lvl="0" marL="0" rtl="0" algn="l">
              <a:lnSpc>
                <a:spcPct val="90000"/>
              </a:lnSpc>
              <a:spcBef>
                <a:spcPts val="1000"/>
              </a:spcBef>
              <a:spcAft>
                <a:spcPts val="0"/>
              </a:spcAft>
              <a:buClr>
                <a:schemeClr val="accent1"/>
              </a:buClr>
              <a:buSzPts val="2200"/>
              <a:buNone/>
            </a:pPr>
            <a:r>
              <a:t/>
            </a:r>
            <a:endParaRPr/>
          </a:p>
          <a:p>
            <a:pPr indent="0" lvl="0" marL="0" rtl="0" algn="l">
              <a:lnSpc>
                <a:spcPct val="90000"/>
              </a:lnSpc>
              <a:spcBef>
                <a:spcPts val="1000"/>
              </a:spcBef>
              <a:spcAft>
                <a:spcPts val="0"/>
              </a:spcAft>
              <a:buClr>
                <a:schemeClr val="accent1"/>
              </a:buClr>
              <a:buSzPts val="2200"/>
              <a:buNone/>
            </a:pPr>
            <a:r>
              <a:rPr lang="it-IT"/>
              <a:t>Docenti presenti</a:t>
            </a:r>
            <a:endParaRPr/>
          </a:p>
          <a:p>
            <a:pPr indent="0" lvl="0" marL="0" rtl="0" algn="l">
              <a:lnSpc>
                <a:spcPct val="90000"/>
              </a:lnSpc>
              <a:spcBef>
                <a:spcPts val="1000"/>
              </a:spcBef>
              <a:spcAft>
                <a:spcPts val="0"/>
              </a:spcAft>
              <a:buClr>
                <a:schemeClr val="accent1"/>
              </a:buClr>
              <a:buSzPts val="2200"/>
              <a:buNone/>
            </a:pPr>
            <a:r>
              <a:rPr lang="it-IT"/>
              <a:t>nome.cognome</a:t>
            </a:r>
            <a:r>
              <a:rPr lang="it-IT" u="sng">
                <a:solidFill>
                  <a:schemeClr val="accent1"/>
                </a:solidFill>
                <a:hlinkClick r:id="rId5">
                  <a:extLst>
                    <a:ext uri="{A12FA001-AC4F-418D-AE19-62706E023703}">
                      <ahyp:hlinkClr val="tx"/>
                    </a:ext>
                  </a:extLst>
                </a:hlinkClick>
              </a:rPr>
              <a:t>@iccogliate.edu.it</a:t>
            </a:r>
            <a:endParaRPr/>
          </a:p>
          <a:p>
            <a:pPr indent="139700" lvl="0" marL="0" rtl="0" algn="l">
              <a:lnSpc>
                <a:spcPct val="90000"/>
              </a:lnSpc>
              <a:spcBef>
                <a:spcPts val="1000"/>
              </a:spcBef>
              <a:spcAft>
                <a:spcPts val="0"/>
              </a:spcAft>
              <a:buClr>
                <a:schemeClr val="dk1"/>
              </a:buClr>
              <a:buSzPts val="2200"/>
              <a:buNone/>
            </a:pPr>
            <a:r>
              <a:t/>
            </a:r>
            <a:endParaRPr b="1"/>
          </a:p>
        </p:txBody>
      </p:sp>
      <p:pic>
        <p:nvPicPr>
          <p:cNvPr descr="Mappa del mondo con percorsi di volo" id="201" name="Google Shape;201;g2248db3cae2_0_180"/>
          <p:cNvPicPr preferRelativeResize="0"/>
          <p:nvPr/>
        </p:nvPicPr>
        <p:blipFill rotWithShape="1">
          <a:blip r:embed="rId6">
            <a:alphaModFix/>
          </a:blip>
          <a:srcRect b="0" l="12048" r="19496" t="0"/>
          <a:stretch/>
        </p:blipFill>
        <p:spPr>
          <a:xfrm>
            <a:off x="5311702" y="10"/>
            <a:ext cx="6878775" cy="6858000"/>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5" name="Shape 205"/>
        <p:cNvGrpSpPr/>
        <p:nvPr/>
      </p:nvGrpSpPr>
      <p:grpSpPr>
        <a:xfrm>
          <a:off x="0" y="0"/>
          <a:ext cx="0" cy="0"/>
          <a:chOff x="0" y="0"/>
          <a:chExt cx="0" cy="0"/>
        </a:xfrm>
      </p:grpSpPr>
      <p:sp>
        <p:nvSpPr>
          <p:cNvPr id="206" name="Google Shape;206;g2248db3cae2_0_188"/>
          <p:cNvSpPr txBox="1"/>
          <p:nvPr>
            <p:ph type="title"/>
          </p:nvPr>
        </p:nvSpPr>
        <p:spPr>
          <a:xfrm>
            <a:off x="1913468" y="365125"/>
            <a:ext cx="9440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Calibri"/>
              <a:buNone/>
            </a:pPr>
            <a:r>
              <a:rPr lang="it-IT" sz="5400">
                <a:solidFill>
                  <a:schemeClr val="dk1"/>
                </a:solidFill>
                <a:latin typeface="Calibri"/>
                <a:ea typeface="Calibri"/>
                <a:cs typeface="Calibri"/>
                <a:sym typeface="Calibri"/>
              </a:rPr>
              <a:t>PRESENTAZIONI</a:t>
            </a:r>
            <a:endParaRPr/>
          </a:p>
        </p:txBody>
      </p:sp>
      <p:sp>
        <p:nvSpPr>
          <p:cNvPr id="207" name="Google Shape;207;g2248db3cae2_0_188"/>
          <p:cNvSpPr/>
          <p:nvPr/>
        </p:nvSpPr>
        <p:spPr>
          <a:xfrm rot="5400000">
            <a:off x="6033000" y="-6033000"/>
            <a:ext cx="126000" cy="12192000"/>
          </a:xfrm>
          <a:prstGeom prst="rect">
            <a:avLst/>
          </a:prstGeom>
          <a:solidFill>
            <a:srgbClr val="447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08" name="Google Shape;208;g2248db3cae2_0_188"/>
          <p:cNvPicPr preferRelativeResize="0"/>
          <p:nvPr/>
        </p:nvPicPr>
        <p:blipFill rotWithShape="1">
          <a:blip r:embed="rId3">
            <a:alphaModFix/>
          </a:blip>
          <a:srcRect b="19114" l="0" r="9090" t="4274"/>
          <a:stretch/>
        </p:blipFill>
        <p:spPr>
          <a:xfrm>
            <a:off x="838200" y="770730"/>
            <a:ext cx="914401" cy="514352"/>
          </a:xfrm>
          <a:prstGeom prst="rect">
            <a:avLst/>
          </a:prstGeom>
          <a:noFill/>
          <a:ln>
            <a:noFill/>
          </a:ln>
        </p:spPr>
      </p:pic>
      <p:pic>
        <p:nvPicPr>
          <p:cNvPr id="209" name="Google Shape;209;g2248db3cae2_0_188"/>
          <p:cNvPicPr preferRelativeResize="0"/>
          <p:nvPr/>
        </p:nvPicPr>
        <p:blipFill>
          <a:blip r:embed="rId4">
            <a:alphaModFix/>
          </a:blip>
          <a:stretch>
            <a:fillRect/>
          </a:stretch>
        </p:blipFill>
        <p:spPr>
          <a:xfrm>
            <a:off x="1561375" y="1843225"/>
            <a:ext cx="9900949" cy="48623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3" name="Shape 213"/>
        <p:cNvGrpSpPr/>
        <p:nvPr/>
      </p:nvGrpSpPr>
      <p:grpSpPr>
        <a:xfrm>
          <a:off x="0" y="0"/>
          <a:ext cx="0" cy="0"/>
          <a:chOff x="0" y="0"/>
          <a:chExt cx="0" cy="0"/>
        </a:xfrm>
      </p:grpSpPr>
      <p:sp>
        <p:nvSpPr>
          <p:cNvPr id="214" name="Google Shape;214;g2248db3cae2_0_219"/>
          <p:cNvSpPr/>
          <p:nvPr/>
        </p:nvSpPr>
        <p:spPr>
          <a:xfrm>
            <a:off x="0" y="0"/>
            <a:ext cx="4059000" cy="6858000"/>
          </a:xfrm>
          <a:prstGeom prst="rect">
            <a:avLst/>
          </a:prstGeom>
          <a:solidFill>
            <a:srgbClr val="4040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15" name="Google Shape;215;g2248db3cae2_0_219"/>
          <p:cNvSpPr txBox="1"/>
          <p:nvPr>
            <p:ph type="title"/>
          </p:nvPr>
        </p:nvSpPr>
        <p:spPr>
          <a:xfrm>
            <a:off x="838200" y="1412488"/>
            <a:ext cx="2899200" cy="4363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Calibri"/>
              <a:buNone/>
            </a:pPr>
            <a:r>
              <a:rPr lang="it-IT" sz="4000">
                <a:solidFill>
                  <a:srgbClr val="FFFFFF"/>
                </a:solidFill>
              </a:rPr>
              <a:t>Sommario</a:t>
            </a:r>
            <a:endParaRPr/>
          </a:p>
        </p:txBody>
      </p:sp>
      <p:sp>
        <p:nvSpPr>
          <p:cNvPr id="216" name="Google Shape;216;g2248db3cae2_0_219"/>
          <p:cNvSpPr txBox="1"/>
          <p:nvPr>
            <p:ph idx="1" type="body"/>
          </p:nvPr>
        </p:nvSpPr>
        <p:spPr>
          <a:xfrm>
            <a:off x="4380855" y="1412489"/>
            <a:ext cx="3427200" cy="4363800"/>
          </a:xfrm>
          <a:prstGeom prst="rect">
            <a:avLst/>
          </a:prstGeom>
          <a:noFill/>
          <a:ln>
            <a:noFill/>
          </a:ln>
        </p:spPr>
        <p:txBody>
          <a:bodyPr anchorCtr="0" anchor="t" bIns="45700" lIns="91425" spcFirstLastPara="1" rIns="91425" wrap="square" tIns="45700">
            <a:normAutofit fontScale="85000" lnSpcReduction="20000"/>
          </a:bodyPr>
          <a:lstStyle/>
          <a:p>
            <a:pPr indent="-210502" lvl="0" marL="228600" rtl="0" algn="l">
              <a:lnSpc>
                <a:spcPct val="90000"/>
              </a:lnSpc>
              <a:spcBef>
                <a:spcPts val="0"/>
              </a:spcBef>
              <a:spcAft>
                <a:spcPts val="0"/>
              </a:spcAft>
              <a:buClr>
                <a:schemeClr val="dk1"/>
              </a:buClr>
              <a:buSzPct val="100000"/>
              <a:buChar char="🠶"/>
            </a:pPr>
            <a:r>
              <a:rPr lang="it-IT" sz="1900" u="sng">
                <a:solidFill>
                  <a:schemeClr val="hlink"/>
                </a:solidFill>
                <a:hlinkClick action="ppaction://hlinksldjump" r:id="rId3"/>
              </a:rPr>
              <a:t>Informazioni</a:t>
            </a:r>
            <a:endParaRPr sz="1900"/>
          </a:p>
          <a:p>
            <a:pPr indent="-210502" lvl="0" marL="228600" rtl="0" algn="l">
              <a:lnSpc>
                <a:spcPct val="90000"/>
              </a:lnSpc>
              <a:spcBef>
                <a:spcPts val="1000"/>
              </a:spcBef>
              <a:spcAft>
                <a:spcPts val="0"/>
              </a:spcAft>
              <a:buClr>
                <a:schemeClr val="dk1"/>
              </a:buClr>
              <a:buSzPct val="100000"/>
              <a:buChar char="🠶"/>
            </a:pPr>
            <a:r>
              <a:rPr lang="it-IT" sz="1900"/>
              <a:t>Calendario</a:t>
            </a:r>
            <a:endParaRPr sz="1900"/>
          </a:p>
          <a:p>
            <a:pPr indent="-210502" lvl="0" marL="228600" rtl="0" algn="l">
              <a:lnSpc>
                <a:spcPct val="90000"/>
              </a:lnSpc>
              <a:spcBef>
                <a:spcPts val="1000"/>
              </a:spcBef>
              <a:spcAft>
                <a:spcPts val="0"/>
              </a:spcAft>
              <a:buClr>
                <a:schemeClr val="dk1"/>
              </a:buClr>
              <a:buSzPct val="100000"/>
              <a:buChar char="🠶"/>
            </a:pPr>
            <a:r>
              <a:rPr lang="it-IT" sz="1900"/>
              <a:t>Orario </a:t>
            </a:r>
            <a:endParaRPr/>
          </a:p>
          <a:p>
            <a:pPr indent="-209550" lvl="0" marL="228600" rtl="0" algn="l">
              <a:lnSpc>
                <a:spcPct val="90000"/>
              </a:lnSpc>
              <a:spcBef>
                <a:spcPts val="1000"/>
              </a:spcBef>
              <a:spcAft>
                <a:spcPts val="0"/>
              </a:spcAft>
              <a:buClr>
                <a:schemeClr val="dk1"/>
              </a:buClr>
              <a:buSzPct val="100000"/>
              <a:buChar char="🠶"/>
            </a:pPr>
            <a:r>
              <a:rPr lang="it-IT" sz="2000"/>
              <a:t>Intervallo</a:t>
            </a:r>
            <a:endParaRPr sz="1900"/>
          </a:p>
          <a:p>
            <a:pPr indent="-210502" lvl="0" marL="228600" rtl="0" algn="l">
              <a:lnSpc>
                <a:spcPct val="90000"/>
              </a:lnSpc>
              <a:spcBef>
                <a:spcPts val="1000"/>
              </a:spcBef>
              <a:spcAft>
                <a:spcPts val="0"/>
              </a:spcAft>
              <a:buClr>
                <a:schemeClr val="dk1"/>
              </a:buClr>
              <a:buSzPct val="100000"/>
              <a:buChar char="🠶"/>
            </a:pPr>
            <a:r>
              <a:rPr lang="it-IT" sz="1900"/>
              <a:t>Entrata-Uscita</a:t>
            </a:r>
            <a:endParaRPr sz="1900"/>
          </a:p>
          <a:p>
            <a:pPr indent="-210502" lvl="0" marL="228600" rtl="0" algn="l">
              <a:lnSpc>
                <a:spcPct val="90000"/>
              </a:lnSpc>
              <a:spcBef>
                <a:spcPts val="1000"/>
              </a:spcBef>
              <a:spcAft>
                <a:spcPts val="0"/>
              </a:spcAft>
              <a:buClr>
                <a:schemeClr val="dk1"/>
              </a:buClr>
              <a:buSzPct val="100000"/>
              <a:buChar char="🠶"/>
            </a:pPr>
            <a:r>
              <a:rPr lang="it-IT" sz="1900"/>
              <a:t>Giustificazioni</a:t>
            </a:r>
            <a:endParaRPr sz="1900"/>
          </a:p>
          <a:p>
            <a:pPr indent="-210502" lvl="0" marL="228600" rtl="0" algn="l">
              <a:lnSpc>
                <a:spcPct val="90000"/>
              </a:lnSpc>
              <a:spcBef>
                <a:spcPts val="1000"/>
              </a:spcBef>
              <a:spcAft>
                <a:spcPts val="0"/>
              </a:spcAft>
              <a:buClr>
                <a:schemeClr val="dk1"/>
              </a:buClr>
              <a:buSzPct val="100000"/>
              <a:buChar char="🠶"/>
            </a:pPr>
            <a:r>
              <a:rPr lang="it-IT" sz="1900"/>
              <a:t>Materiale</a:t>
            </a:r>
            <a:endParaRPr sz="1900"/>
          </a:p>
          <a:p>
            <a:pPr indent="-210502" lvl="0" marL="228600" rtl="0" algn="l">
              <a:lnSpc>
                <a:spcPct val="90000"/>
              </a:lnSpc>
              <a:spcBef>
                <a:spcPts val="1000"/>
              </a:spcBef>
              <a:spcAft>
                <a:spcPts val="0"/>
              </a:spcAft>
              <a:buClr>
                <a:schemeClr val="dk1"/>
              </a:buClr>
              <a:buSzPct val="100000"/>
              <a:buChar char="🠶"/>
            </a:pPr>
            <a:r>
              <a:rPr lang="it-IT" sz="1900"/>
              <a:t>Divisa</a:t>
            </a:r>
            <a:endParaRPr sz="1900"/>
          </a:p>
          <a:p>
            <a:pPr indent="-210502" lvl="0" marL="228600" rtl="0" algn="l">
              <a:lnSpc>
                <a:spcPct val="90000"/>
              </a:lnSpc>
              <a:spcBef>
                <a:spcPts val="1000"/>
              </a:spcBef>
              <a:spcAft>
                <a:spcPts val="0"/>
              </a:spcAft>
              <a:buClr>
                <a:schemeClr val="dk1"/>
              </a:buClr>
              <a:buSzPct val="100000"/>
              <a:buChar char="🠶"/>
            </a:pPr>
            <a:r>
              <a:rPr lang="it-IT" sz="1900"/>
              <a:t>Registro Elettronico</a:t>
            </a:r>
            <a:endParaRPr sz="1900"/>
          </a:p>
          <a:p>
            <a:pPr indent="-210502" lvl="0" marL="228600" rtl="0" algn="l">
              <a:lnSpc>
                <a:spcPct val="90000"/>
              </a:lnSpc>
              <a:spcBef>
                <a:spcPts val="1000"/>
              </a:spcBef>
              <a:spcAft>
                <a:spcPts val="0"/>
              </a:spcAft>
              <a:buClr>
                <a:schemeClr val="dk1"/>
              </a:buClr>
              <a:buSzPct val="100000"/>
              <a:buChar char="🠶"/>
            </a:pPr>
            <a:r>
              <a:rPr lang="it-IT" sz="1900"/>
              <a:t>Uso dei cellulari</a:t>
            </a:r>
            <a:endParaRPr/>
          </a:p>
          <a:p>
            <a:pPr indent="-209550" lvl="0" marL="228600" rtl="0" algn="l">
              <a:lnSpc>
                <a:spcPct val="90000"/>
              </a:lnSpc>
              <a:spcBef>
                <a:spcPts val="1000"/>
              </a:spcBef>
              <a:spcAft>
                <a:spcPts val="0"/>
              </a:spcAft>
              <a:buClr>
                <a:schemeClr val="dk1"/>
              </a:buClr>
              <a:buSzPct val="100000"/>
              <a:buChar char="🠶"/>
            </a:pPr>
            <a:r>
              <a:rPr lang="it-IT" sz="2000"/>
              <a:t>Utilizzo delle strutture scolastiche</a:t>
            </a:r>
            <a:endParaRPr sz="2000"/>
          </a:p>
          <a:p>
            <a:pPr indent="-107950" lvl="0" marL="228600" rtl="0" algn="l">
              <a:lnSpc>
                <a:spcPct val="90000"/>
              </a:lnSpc>
              <a:spcBef>
                <a:spcPts val="1000"/>
              </a:spcBef>
              <a:spcAft>
                <a:spcPts val="0"/>
              </a:spcAft>
              <a:buClr>
                <a:schemeClr val="dk1"/>
              </a:buClr>
              <a:buSzPct val="100000"/>
              <a:buNone/>
            </a:pPr>
            <a:r>
              <a:t/>
            </a:r>
            <a:endParaRPr sz="1900"/>
          </a:p>
          <a:p>
            <a:pPr indent="0" lvl="0" marL="0" rtl="0" algn="l">
              <a:lnSpc>
                <a:spcPct val="90000"/>
              </a:lnSpc>
              <a:spcBef>
                <a:spcPts val="1000"/>
              </a:spcBef>
              <a:spcAft>
                <a:spcPts val="0"/>
              </a:spcAft>
              <a:buClr>
                <a:schemeClr val="dk1"/>
              </a:buClr>
              <a:buSzPct val="100000"/>
              <a:buNone/>
            </a:pPr>
            <a:r>
              <a:t/>
            </a:r>
            <a:endParaRPr sz="1900"/>
          </a:p>
          <a:p>
            <a:pPr indent="0" lvl="0" marL="0" rtl="0" algn="l">
              <a:lnSpc>
                <a:spcPct val="90000"/>
              </a:lnSpc>
              <a:spcBef>
                <a:spcPts val="1000"/>
              </a:spcBef>
              <a:spcAft>
                <a:spcPts val="0"/>
              </a:spcAft>
              <a:buClr>
                <a:schemeClr val="dk1"/>
              </a:buClr>
              <a:buSzPct val="100000"/>
              <a:buNone/>
            </a:pPr>
            <a:r>
              <a:t/>
            </a:r>
            <a:endParaRPr sz="1900"/>
          </a:p>
        </p:txBody>
      </p:sp>
      <p:cxnSp>
        <p:nvCxnSpPr>
          <p:cNvPr id="217" name="Google Shape;217;g2248db3cae2_0_219"/>
          <p:cNvCxnSpPr/>
          <p:nvPr/>
        </p:nvCxnSpPr>
        <p:spPr>
          <a:xfrm>
            <a:off x="8129871" y="1412488"/>
            <a:ext cx="0" cy="3657600"/>
          </a:xfrm>
          <a:prstGeom prst="straightConnector1">
            <a:avLst/>
          </a:prstGeom>
          <a:noFill/>
          <a:ln cap="flat" cmpd="sng" w="12700">
            <a:solidFill>
              <a:srgbClr val="7F7F7F"/>
            </a:solidFill>
            <a:prstDash val="solid"/>
            <a:miter lim="800000"/>
            <a:headEnd len="sm" w="sm" type="none"/>
            <a:tailEnd len="sm" w="sm" type="none"/>
          </a:ln>
        </p:spPr>
      </p:cxnSp>
      <p:sp>
        <p:nvSpPr>
          <p:cNvPr id="218" name="Google Shape;218;g2248db3cae2_0_219"/>
          <p:cNvSpPr txBox="1"/>
          <p:nvPr>
            <p:ph idx="2" type="body"/>
          </p:nvPr>
        </p:nvSpPr>
        <p:spPr>
          <a:xfrm>
            <a:off x="8451604" y="1412489"/>
            <a:ext cx="3197700" cy="4363800"/>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chemeClr val="dk1"/>
              </a:buClr>
              <a:buSzPts val="1700"/>
              <a:buChar char="🠶"/>
            </a:pPr>
            <a:r>
              <a:rPr lang="it-IT" sz="1700"/>
              <a:t>Infortuni o malesseri</a:t>
            </a:r>
            <a:endParaRPr sz="1700"/>
          </a:p>
          <a:p>
            <a:pPr indent="-228600" lvl="0" marL="228600" rtl="0" algn="l">
              <a:lnSpc>
                <a:spcPct val="90000"/>
              </a:lnSpc>
              <a:spcBef>
                <a:spcPts val="1000"/>
              </a:spcBef>
              <a:spcAft>
                <a:spcPts val="0"/>
              </a:spcAft>
              <a:buClr>
                <a:schemeClr val="dk1"/>
              </a:buClr>
              <a:buSzPts val="1700"/>
              <a:buChar char="🠶"/>
            </a:pPr>
            <a:r>
              <a:rPr lang="it-IT" sz="1700"/>
              <a:t>Ricevimento genitori</a:t>
            </a:r>
            <a:endParaRPr sz="1700"/>
          </a:p>
          <a:p>
            <a:pPr indent="-228600" lvl="0" marL="228600" rtl="0" algn="l">
              <a:lnSpc>
                <a:spcPct val="90000"/>
              </a:lnSpc>
              <a:spcBef>
                <a:spcPts val="1000"/>
              </a:spcBef>
              <a:spcAft>
                <a:spcPts val="0"/>
              </a:spcAft>
              <a:buClr>
                <a:schemeClr val="dk1"/>
              </a:buClr>
              <a:buSzPts val="1700"/>
              <a:buChar char="🠶"/>
            </a:pPr>
            <a:r>
              <a:rPr lang="it-IT" sz="1700"/>
              <a:t>Comunicazioni scuola-famiglia</a:t>
            </a:r>
            <a:endParaRPr sz="1700"/>
          </a:p>
          <a:p>
            <a:pPr indent="-228600" lvl="0" marL="228600" rtl="0" algn="l">
              <a:lnSpc>
                <a:spcPct val="90000"/>
              </a:lnSpc>
              <a:spcBef>
                <a:spcPts val="1000"/>
              </a:spcBef>
              <a:spcAft>
                <a:spcPts val="0"/>
              </a:spcAft>
              <a:buClr>
                <a:schemeClr val="dk1"/>
              </a:buClr>
              <a:buSzPts val="1700"/>
              <a:buChar char="🠶"/>
            </a:pPr>
            <a:r>
              <a:rPr lang="it-IT" sz="1700"/>
              <a:t>Assemblee: classe, rg, colloqui</a:t>
            </a:r>
            <a:endParaRPr sz="1700"/>
          </a:p>
          <a:p>
            <a:pPr indent="-228600" lvl="0" marL="228600" rtl="0" algn="l">
              <a:lnSpc>
                <a:spcPct val="90000"/>
              </a:lnSpc>
              <a:spcBef>
                <a:spcPts val="1000"/>
              </a:spcBef>
              <a:spcAft>
                <a:spcPts val="0"/>
              </a:spcAft>
              <a:buClr>
                <a:schemeClr val="dk1"/>
              </a:buClr>
              <a:buSzPts val="1700"/>
              <a:buChar char="🠶"/>
            </a:pPr>
            <a:r>
              <a:rPr lang="it-IT" sz="1700"/>
              <a:t>Valutazione: apprendimenti e comportamento</a:t>
            </a:r>
            <a:endParaRPr sz="1700"/>
          </a:p>
          <a:p>
            <a:pPr indent="-228600" lvl="0" marL="228600" rtl="0" algn="l">
              <a:lnSpc>
                <a:spcPct val="90000"/>
              </a:lnSpc>
              <a:spcBef>
                <a:spcPts val="1000"/>
              </a:spcBef>
              <a:spcAft>
                <a:spcPts val="0"/>
              </a:spcAft>
              <a:buClr>
                <a:schemeClr val="dk1"/>
              </a:buClr>
              <a:buSzPts val="1800"/>
              <a:buChar char="🠶"/>
            </a:pPr>
            <a:r>
              <a:rPr lang="it-IT" sz="1800"/>
              <a:t>Regolamento d’Istituto</a:t>
            </a:r>
            <a:endParaRPr sz="1800"/>
          </a:p>
          <a:p>
            <a:pPr indent="-228600" lvl="0" marL="228600" rtl="0" algn="l">
              <a:lnSpc>
                <a:spcPct val="90000"/>
              </a:lnSpc>
              <a:spcBef>
                <a:spcPts val="1000"/>
              </a:spcBef>
              <a:spcAft>
                <a:spcPts val="0"/>
              </a:spcAft>
              <a:buClr>
                <a:schemeClr val="dk1"/>
              </a:buClr>
              <a:buSzPts val="1800"/>
              <a:buChar char="🠶"/>
            </a:pPr>
            <a:r>
              <a:rPr lang="it-IT" sz="1800"/>
              <a:t>Regolamento di disciplina</a:t>
            </a:r>
            <a:endParaRPr sz="1800"/>
          </a:p>
          <a:p>
            <a:pPr indent="-228600" lvl="0" marL="228600" rtl="0" algn="l">
              <a:lnSpc>
                <a:spcPct val="90000"/>
              </a:lnSpc>
              <a:spcBef>
                <a:spcPts val="1000"/>
              </a:spcBef>
              <a:spcAft>
                <a:spcPts val="0"/>
              </a:spcAft>
              <a:buClr>
                <a:schemeClr val="dk1"/>
              </a:buClr>
              <a:buSzPts val="1700"/>
              <a:buChar char="🠶"/>
            </a:pPr>
            <a:r>
              <a:rPr lang="it-IT" sz="1700"/>
              <a:t>Patto educativo di corresponsabilità</a:t>
            </a:r>
            <a:endParaRPr sz="1700"/>
          </a:p>
          <a:p>
            <a:pPr indent="-120650" lvl="0" marL="228600" rtl="0" algn="l">
              <a:lnSpc>
                <a:spcPct val="90000"/>
              </a:lnSpc>
              <a:spcBef>
                <a:spcPts val="1000"/>
              </a:spcBef>
              <a:spcAft>
                <a:spcPts val="0"/>
              </a:spcAft>
              <a:buClr>
                <a:schemeClr val="dk1"/>
              </a:buClr>
              <a:buSzPts val="1700"/>
              <a:buNone/>
            </a:pPr>
            <a:r>
              <a:t/>
            </a:r>
            <a:endParaRPr sz="1700"/>
          </a:p>
          <a:p>
            <a:pPr indent="-120650" lvl="0" marL="228600" rtl="0" algn="l">
              <a:lnSpc>
                <a:spcPct val="90000"/>
              </a:lnSpc>
              <a:spcBef>
                <a:spcPts val="1000"/>
              </a:spcBef>
              <a:spcAft>
                <a:spcPts val="0"/>
              </a:spcAft>
              <a:buClr>
                <a:schemeClr val="dk1"/>
              </a:buClr>
              <a:buSzPts val="1700"/>
              <a:buNone/>
            </a:pPr>
            <a:r>
              <a:t/>
            </a:r>
            <a:endParaRPr sz="1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2" name="Shape 222"/>
        <p:cNvGrpSpPr/>
        <p:nvPr/>
      </p:nvGrpSpPr>
      <p:grpSpPr>
        <a:xfrm>
          <a:off x="0" y="0"/>
          <a:ext cx="0" cy="0"/>
          <a:chOff x="0" y="0"/>
          <a:chExt cx="0" cy="0"/>
        </a:xfrm>
      </p:grpSpPr>
      <p:sp>
        <p:nvSpPr>
          <p:cNvPr id="223" name="Google Shape;223;g2248db3cae2_0_22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24" name="Google Shape;224;g2248db3cae2_0_227"/>
          <p:cNvPicPr preferRelativeResize="0"/>
          <p:nvPr/>
        </p:nvPicPr>
        <p:blipFill rotWithShape="1">
          <a:blip r:embed="rId3">
            <a:alphaModFix/>
          </a:blip>
          <a:srcRect b="0" l="19703" r="19727" t="0"/>
          <a:stretch/>
        </p:blipFill>
        <p:spPr>
          <a:xfrm>
            <a:off x="8529321" y="10"/>
            <a:ext cx="3662680" cy="3401568"/>
          </a:xfrm>
          <a:custGeom>
            <a:rect b="b" l="l" r="r" t="t"/>
            <a:pathLst>
              <a:path extrusionOk="0" h="3401568" w="3662680">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a:ln>
            <a:noFill/>
          </a:ln>
        </p:spPr>
      </p:pic>
      <p:pic>
        <p:nvPicPr>
          <p:cNvPr id="225" name="Google Shape;225;g2248db3cae2_0_227"/>
          <p:cNvPicPr preferRelativeResize="0"/>
          <p:nvPr/>
        </p:nvPicPr>
        <p:blipFill rotWithShape="1">
          <a:blip r:embed="rId4">
            <a:alphaModFix/>
          </a:blip>
          <a:srcRect b="13568" l="0" r="0" t="335"/>
          <a:stretch/>
        </p:blipFill>
        <p:spPr>
          <a:xfrm>
            <a:off x="5168353" y="3456432"/>
            <a:ext cx="7023646" cy="3401568"/>
          </a:xfrm>
          <a:custGeom>
            <a:rect b="b" l="l" r="r" t="t"/>
            <a:pathLst>
              <a:path extrusionOk="0" h="3401568" w="7023646">
                <a:moveTo>
                  <a:pt x="749132" y="0"/>
                </a:moveTo>
                <a:lnTo>
                  <a:pt x="7023646" y="0"/>
                </a:lnTo>
                <a:lnTo>
                  <a:pt x="7023646" y="3401568"/>
                </a:lnTo>
                <a:lnTo>
                  <a:pt x="0" y="3401568"/>
                </a:lnTo>
                <a:lnTo>
                  <a:pt x="79008" y="3238906"/>
                </a:lnTo>
                <a:cubicBezTo>
                  <a:pt x="502362" y="2321466"/>
                  <a:pt x="749563" y="1215476"/>
                  <a:pt x="749563" y="24956"/>
                </a:cubicBezTo>
                <a:close/>
              </a:path>
            </a:pathLst>
          </a:custGeom>
          <a:noFill/>
          <a:ln>
            <a:noFill/>
          </a:ln>
        </p:spPr>
      </p:pic>
      <p:sp>
        <p:nvSpPr>
          <p:cNvPr id="226" name="Google Shape;226;g2248db3cae2_0_227"/>
          <p:cNvSpPr/>
          <p:nvPr/>
        </p:nvSpPr>
        <p:spPr>
          <a:xfrm>
            <a:off x="0" y="0"/>
            <a:ext cx="5932965" cy="6858000"/>
          </a:xfrm>
          <a:custGeom>
            <a:rect b="b" l="l" r="r" t="t"/>
            <a:pathLst>
              <a:path extrusionOk="0" h="6858000" w="5932965">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solidFill>
            <a:schemeClr val="lt1"/>
          </a:solidFill>
          <a:ln cap="flat" cmpd="sng" w="9525">
            <a:solidFill>
              <a:srgbClr val="EFEFEF"/>
            </a:solidFill>
            <a:prstDash val="solid"/>
            <a:miter lim="800000"/>
            <a:headEnd len="sm" w="sm" type="none"/>
            <a:tailEnd len="sm" w="sm" type="none"/>
          </a:ln>
          <a:effectLst>
            <a:outerShdw blurRad="50800" rotWithShape="0" algn="l" dist="38100">
              <a:srgbClr val="D8D8D8">
                <a:alpha val="2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7" name="Google Shape;227;g2248db3cae2_0_227"/>
          <p:cNvSpPr/>
          <p:nvPr/>
        </p:nvSpPr>
        <p:spPr>
          <a:xfrm>
            <a:off x="0" y="0"/>
            <a:ext cx="5922333" cy="6858000"/>
          </a:xfrm>
          <a:custGeom>
            <a:rect b="b" l="l" r="r" t="t"/>
            <a:pathLst>
              <a:path extrusionOk="0" h="6858000" w="5922333">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8" name="Google Shape;228;g2248db3cae2_0_227"/>
          <p:cNvSpPr txBox="1"/>
          <p:nvPr>
            <p:ph type="title"/>
          </p:nvPr>
        </p:nvSpPr>
        <p:spPr>
          <a:xfrm>
            <a:off x="448056" y="685800"/>
            <a:ext cx="49224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400"/>
              <a:buFont typeface="Calibri"/>
              <a:buNone/>
            </a:pPr>
            <a:r>
              <a:rPr lang="it-IT" sz="3400"/>
              <a:t>Informazioni</a:t>
            </a:r>
            <a:br>
              <a:rPr lang="it-IT" sz="3400"/>
            </a:br>
            <a:endParaRPr sz="3400"/>
          </a:p>
        </p:txBody>
      </p:sp>
      <p:sp>
        <p:nvSpPr>
          <p:cNvPr id="229" name="Google Shape;229;g2248db3cae2_0_227"/>
          <p:cNvSpPr/>
          <p:nvPr/>
        </p:nvSpPr>
        <p:spPr>
          <a:xfrm>
            <a:off x="0" y="1016867"/>
            <a:ext cx="128100" cy="654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30" name="Google Shape;230;g2248db3cae2_0_227"/>
          <p:cNvSpPr/>
          <p:nvPr/>
        </p:nvSpPr>
        <p:spPr>
          <a:xfrm>
            <a:off x="438911" y="2089941"/>
            <a:ext cx="4970400" cy="18300"/>
          </a:xfrm>
          <a:prstGeom prst="rect">
            <a:avLst/>
          </a:prstGeom>
          <a:solidFill>
            <a:srgbClr val="D5D5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31" name="Google Shape;231;g2248db3cae2_0_227"/>
          <p:cNvSpPr txBox="1"/>
          <p:nvPr>
            <p:ph idx="1" type="body"/>
          </p:nvPr>
        </p:nvSpPr>
        <p:spPr>
          <a:xfrm>
            <a:off x="448050" y="2514600"/>
            <a:ext cx="5673300" cy="3666600"/>
          </a:xfrm>
          <a:prstGeom prst="rect">
            <a:avLst/>
          </a:prstGeom>
          <a:noFill/>
          <a:ln>
            <a:noFill/>
          </a:ln>
        </p:spPr>
        <p:txBody>
          <a:bodyPr anchorCtr="0" anchor="t" bIns="45700" lIns="91425" spcFirstLastPara="1" rIns="91425" wrap="square" tIns="45700">
            <a:normAutofit lnSpcReduction="10000"/>
          </a:bodyPr>
          <a:lstStyle/>
          <a:p>
            <a:pPr indent="-120650" lvl="0" marL="228600" rtl="0" algn="l">
              <a:lnSpc>
                <a:spcPct val="90000"/>
              </a:lnSpc>
              <a:spcBef>
                <a:spcPts val="0"/>
              </a:spcBef>
              <a:spcAft>
                <a:spcPts val="0"/>
              </a:spcAft>
              <a:buClr>
                <a:schemeClr val="dk1"/>
              </a:buClr>
              <a:buSzPts val="1700"/>
              <a:buNone/>
            </a:pPr>
            <a:r>
              <a:t/>
            </a:r>
            <a:endParaRPr sz="1700"/>
          </a:p>
          <a:p>
            <a:pPr indent="-228600" lvl="0" marL="228600" rtl="0" algn="l">
              <a:lnSpc>
                <a:spcPct val="90000"/>
              </a:lnSpc>
              <a:spcBef>
                <a:spcPts val="1000"/>
              </a:spcBef>
              <a:spcAft>
                <a:spcPts val="0"/>
              </a:spcAft>
              <a:buClr>
                <a:schemeClr val="dk1"/>
              </a:buClr>
              <a:buSzPts val="1700"/>
              <a:buChar char="🠶"/>
            </a:pPr>
            <a:r>
              <a:rPr lang="it-IT" sz="1700" u="sng">
                <a:solidFill>
                  <a:schemeClr val="hlink"/>
                </a:solidFill>
                <a:hlinkClick r:id="rId5"/>
              </a:rPr>
              <a:t>Sito</a:t>
            </a:r>
            <a:r>
              <a:rPr lang="it-IT" sz="1700"/>
              <a:t> </a:t>
            </a:r>
            <a:r>
              <a:rPr lang="it-IT" sz="1700" u="sng">
                <a:solidFill>
                  <a:schemeClr val="hlink"/>
                </a:solidFill>
                <a:hlinkClick r:id="rId6"/>
              </a:rPr>
              <a:t>www.iccogliate.edu.it</a:t>
            </a:r>
            <a:r>
              <a:rPr lang="it-IT" sz="1700"/>
              <a:t> suddiviso in comunicati-notizie-scadenze-link utili, oltre a tutta la sezione documentale https://www.iccogliate.edu.it</a:t>
            </a:r>
            <a:endParaRPr/>
          </a:p>
          <a:p>
            <a:pPr indent="-228600" lvl="0" marL="228600" rtl="0" algn="l">
              <a:lnSpc>
                <a:spcPct val="90000"/>
              </a:lnSpc>
              <a:spcBef>
                <a:spcPts val="1000"/>
              </a:spcBef>
              <a:spcAft>
                <a:spcPts val="0"/>
              </a:spcAft>
              <a:buClr>
                <a:schemeClr val="dk1"/>
              </a:buClr>
              <a:buSzPts val="1700"/>
              <a:buChar char="🠶"/>
            </a:pPr>
            <a:r>
              <a:rPr lang="it-IT" sz="1700" u="sng">
                <a:solidFill>
                  <a:schemeClr val="hlink"/>
                </a:solidFill>
                <a:hlinkClick r:id="rId7"/>
              </a:rPr>
              <a:t>Registro Elettronico</a:t>
            </a:r>
            <a:r>
              <a:rPr lang="it-IT" sz="1700"/>
              <a:t> Nuvola https://www.youtube.com/user/softwarenuvola</a:t>
            </a:r>
            <a:endParaRPr/>
          </a:p>
          <a:p>
            <a:pPr indent="-228600" lvl="0" marL="228600" rtl="0" algn="l">
              <a:lnSpc>
                <a:spcPct val="90000"/>
              </a:lnSpc>
              <a:spcBef>
                <a:spcPts val="1000"/>
              </a:spcBef>
              <a:spcAft>
                <a:spcPts val="0"/>
              </a:spcAft>
              <a:buClr>
                <a:schemeClr val="dk1"/>
              </a:buClr>
              <a:buSzPts val="1700"/>
              <a:buChar char="🠶"/>
            </a:pPr>
            <a:r>
              <a:rPr lang="it-IT" sz="1700" u="sng">
                <a:solidFill>
                  <a:schemeClr val="hlink"/>
                </a:solidFill>
                <a:hlinkClick r:id="rId8"/>
              </a:rPr>
              <a:t>Diario tienimi d’occhio</a:t>
            </a:r>
            <a:r>
              <a:rPr lang="it-IT" sz="1700"/>
              <a:t> È un diario di Istituto, un compagno di viaggio condiviso e prezioso. Troveranno primi giorni di scuola. </a:t>
            </a:r>
            <a:r>
              <a:rPr lang="it-IT" sz="1700"/>
              <a:t>https://www.tienimidocchio.eu/presentazione/</a:t>
            </a:r>
            <a:endParaRPr/>
          </a:p>
          <a:p>
            <a:pPr indent="0" lvl="0" marL="0" rtl="0" algn="l">
              <a:lnSpc>
                <a:spcPct val="90000"/>
              </a:lnSpc>
              <a:spcBef>
                <a:spcPts val="1000"/>
              </a:spcBef>
              <a:spcAft>
                <a:spcPts val="0"/>
              </a:spcAft>
              <a:buClr>
                <a:schemeClr val="dk1"/>
              </a:buClr>
              <a:buSzPts val="1700"/>
              <a:buNone/>
            </a:pPr>
            <a:r>
              <a:t/>
            </a:r>
            <a:endParaRPr sz="1700"/>
          </a:p>
          <a:p>
            <a:pPr indent="0" lvl="0" marL="0" rtl="0" algn="l">
              <a:lnSpc>
                <a:spcPct val="90000"/>
              </a:lnSpc>
              <a:spcBef>
                <a:spcPts val="1000"/>
              </a:spcBef>
              <a:spcAft>
                <a:spcPts val="0"/>
              </a:spcAft>
              <a:buClr>
                <a:schemeClr val="dk1"/>
              </a:buClr>
              <a:buSzPts val="1700"/>
              <a:buNone/>
            </a:pPr>
            <a:r>
              <a:t/>
            </a:r>
            <a:endParaRPr sz="1700"/>
          </a:p>
        </p:txBody>
      </p:sp>
      <p:pic>
        <p:nvPicPr>
          <p:cNvPr id="232" name="Google Shape;232;g2248db3cae2_0_227"/>
          <p:cNvPicPr preferRelativeResize="0"/>
          <p:nvPr/>
        </p:nvPicPr>
        <p:blipFill>
          <a:blip r:embed="rId9">
            <a:alphaModFix/>
          </a:blip>
          <a:stretch>
            <a:fillRect/>
          </a:stretch>
        </p:blipFill>
        <p:spPr>
          <a:xfrm>
            <a:off x="5476350" y="277975"/>
            <a:ext cx="4178376" cy="2443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6" name="Shape 236"/>
        <p:cNvGrpSpPr/>
        <p:nvPr/>
      </p:nvGrpSpPr>
      <p:grpSpPr>
        <a:xfrm>
          <a:off x="0" y="0"/>
          <a:ext cx="0" cy="0"/>
          <a:chOff x="0" y="0"/>
          <a:chExt cx="0" cy="0"/>
        </a:xfrm>
      </p:grpSpPr>
      <p:sp>
        <p:nvSpPr>
          <p:cNvPr id="237" name="Google Shape;237;g2248db3cae2_0_66"/>
          <p:cNvSpPr/>
          <p:nvPr/>
        </p:nvSpPr>
        <p:spPr>
          <a:xfrm>
            <a:off x="3048"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8" name="Google Shape;238;g2248db3cae2_0_66"/>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9" name="Google Shape;239;g2248db3cae2_0_66"/>
          <p:cNvSpPr txBox="1"/>
          <p:nvPr>
            <p:ph type="title"/>
          </p:nvPr>
        </p:nvSpPr>
        <p:spPr>
          <a:xfrm>
            <a:off x="686834" y="1153572"/>
            <a:ext cx="3200400" cy="4461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400"/>
              <a:buFont typeface="Calibri"/>
              <a:buNone/>
            </a:pPr>
            <a:r>
              <a:rPr lang="it-IT">
                <a:solidFill>
                  <a:srgbClr val="FFFFFF"/>
                </a:solidFill>
              </a:rPr>
              <a:t>Calendario</a:t>
            </a:r>
            <a:endParaRPr/>
          </a:p>
        </p:txBody>
      </p:sp>
      <p:sp>
        <p:nvSpPr>
          <p:cNvPr id="240" name="Google Shape;240;g2248db3cae2_0_66"/>
          <p:cNvSpPr/>
          <p:nvPr/>
        </p:nvSpPr>
        <p:spPr>
          <a:xfrm flipH="1" rot="10800000">
            <a:off x="7550402" y="2455612"/>
            <a:ext cx="4083300" cy="4083300"/>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41" name="Google Shape;241;g2248db3cae2_0_66"/>
          <p:cNvSpPr txBox="1"/>
          <p:nvPr>
            <p:ph idx="1" type="body"/>
          </p:nvPr>
        </p:nvSpPr>
        <p:spPr>
          <a:xfrm>
            <a:off x="4447308" y="591344"/>
            <a:ext cx="6906600" cy="5585700"/>
          </a:xfrm>
          <a:prstGeom prst="rect">
            <a:avLst/>
          </a:prstGeom>
          <a:noFill/>
          <a:ln>
            <a:noFill/>
          </a:ln>
        </p:spPr>
        <p:txBody>
          <a:bodyPr anchorCtr="0" anchor="ctr" bIns="45700" lIns="91425" spcFirstLastPara="1" rIns="91425" wrap="square" tIns="45700">
            <a:normAutofit fontScale="70000" lnSpcReduction="10000"/>
          </a:bodyPr>
          <a:lstStyle/>
          <a:p>
            <a:pPr indent="0" lvl="0" marL="0" rtl="0" algn="l">
              <a:spcBef>
                <a:spcPts val="0"/>
              </a:spcBef>
              <a:spcAft>
                <a:spcPts val="0"/>
              </a:spcAft>
              <a:buNone/>
            </a:pPr>
            <a:r>
              <a:rPr b="1" lang="it-IT"/>
              <a:t>REGIONALE</a:t>
            </a:r>
            <a:endParaRPr b="1"/>
          </a:p>
          <a:p>
            <a:pPr indent="0" lvl="0" marL="0" rtl="0" algn="l">
              <a:spcBef>
                <a:spcPts val="1000"/>
              </a:spcBef>
              <a:spcAft>
                <a:spcPts val="0"/>
              </a:spcAft>
              <a:buNone/>
            </a:pPr>
            <a:r>
              <a:rPr lang="it-IT"/>
              <a:t>Le lezioni sono sospese, oltre che nelle giornate di sabato e domenica e di festività nazionale, nei seguenti giorni (delibera Regione Lombardia): </a:t>
            </a:r>
            <a:endParaRPr/>
          </a:p>
          <a:p>
            <a:pPr indent="0" lvl="0" marL="0" rtl="0" algn="l">
              <a:spcBef>
                <a:spcPts val="1000"/>
              </a:spcBef>
              <a:spcAft>
                <a:spcPts val="0"/>
              </a:spcAft>
              <a:buNone/>
            </a:pPr>
            <a:r>
              <a:rPr lang="it-IT"/>
              <a:t>  01.11.2024 (Festa di Tutti i Santi) </a:t>
            </a:r>
            <a:endParaRPr/>
          </a:p>
          <a:p>
            <a:pPr indent="0" lvl="0" marL="0" rtl="0" algn="l">
              <a:spcBef>
                <a:spcPts val="1000"/>
              </a:spcBef>
              <a:spcAft>
                <a:spcPts val="0"/>
              </a:spcAft>
              <a:buNone/>
            </a:pPr>
            <a:r>
              <a:rPr lang="it-IT"/>
              <a:t>  08.12.2024 (Immacolata Concezione) </a:t>
            </a:r>
            <a:endParaRPr/>
          </a:p>
          <a:p>
            <a:pPr indent="0" lvl="0" marL="0" rtl="0" algn="l">
              <a:spcBef>
                <a:spcPts val="1000"/>
              </a:spcBef>
              <a:spcAft>
                <a:spcPts val="0"/>
              </a:spcAft>
              <a:buNone/>
            </a:pPr>
            <a:r>
              <a:rPr lang="it-IT"/>
              <a:t>  dal 23.12.2024 al 06.01.2025 (Vacanze natalizie) </a:t>
            </a:r>
            <a:endParaRPr/>
          </a:p>
          <a:p>
            <a:pPr indent="0" lvl="0" marL="0" rtl="0" algn="l">
              <a:spcBef>
                <a:spcPts val="1000"/>
              </a:spcBef>
              <a:spcAft>
                <a:spcPts val="0"/>
              </a:spcAft>
              <a:buNone/>
            </a:pPr>
            <a:r>
              <a:rPr lang="it-IT"/>
              <a:t>  07.03.2025 e 08.03.2025 (Carnevale) </a:t>
            </a:r>
            <a:endParaRPr/>
          </a:p>
          <a:p>
            <a:pPr indent="0" lvl="0" marL="0" rtl="0" algn="l">
              <a:spcBef>
                <a:spcPts val="1000"/>
              </a:spcBef>
              <a:spcAft>
                <a:spcPts val="0"/>
              </a:spcAft>
              <a:buNone/>
            </a:pPr>
            <a:r>
              <a:rPr lang="it-IT"/>
              <a:t>  dal 17.04.2025 al 22.04.2025 (Vacanze pasquali) </a:t>
            </a:r>
            <a:endParaRPr/>
          </a:p>
          <a:p>
            <a:pPr indent="0" lvl="0" marL="0" rtl="0" algn="l">
              <a:spcBef>
                <a:spcPts val="1000"/>
              </a:spcBef>
              <a:spcAft>
                <a:spcPts val="0"/>
              </a:spcAft>
              <a:buNone/>
            </a:pPr>
            <a:r>
              <a:rPr lang="it-IT"/>
              <a:t>  25.04.2025 (Anniversario Liberazione) </a:t>
            </a:r>
            <a:endParaRPr/>
          </a:p>
          <a:p>
            <a:pPr indent="0" lvl="0" marL="0" rtl="0" algn="l">
              <a:spcBef>
                <a:spcPts val="1000"/>
              </a:spcBef>
              <a:spcAft>
                <a:spcPts val="0"/>
              </a:spcAft>
              <a:buNone/>
            </a:pPr>
            <a:r>
              <a:rPr lang="it-IT"/>
              <a:t>  01.05.2025 (Festa del Lavoro) </a:t>
            </a:r>
            <a:endParaRPr/>
          </a:p>
          <a:p>
            <a:pPr indent="0" lvl="0" marL="0" rtl="0" algn="l">
              <a:spcBef>
                <a:spcPts val="1000"/>
              </a:spcBef>
              <a:spcAft>
                <a:spcPts val="0"/>
              </a:spcAft>
              <a:buNone/>
            </a:pPr>
            <a:r>
              <a:rPr lang="it-IT"/>
              <a:t>  02.06.2025 (Festa della Repubblica) </a:t>
            </a:r>
            <a:endParaRPr/>
          </a:p>
          <a:p>
            <a:pPr indent="0" lvl="0" marL="0" rtl="0" algn="l">
              <a:spcBef>
                <a:spcPts val="1000"/>
              </a:spcBef>
              <a:spcAft>
                <a:spcPts val="0"/>
              </a:spcAft>
              <a:buNone/>
            </a:pPr>
            <a:r>
              <a:t/>
            </a:r>
            <a:endParaRPr/>
          </a:p>
          <a:p>
            <a:pPr indent="0" lvl="0" marL="0" rtl="0" algn="l">
              <a:spcBef>
                <a:spcPts val="1000"/>
              </a:spcBef>
              <a:spcAft>
                <a:spcPts val="0"/>
              </a:spcAft>
              <a:buNone/>
            </a:pPr>
            <a:r>
              <a:rPr b="1" lang="it-IT"/>
              <a:t>ISTITUTO </a:t>
            </a:r>
            <a:r>
              <a:rPr lang="it-IT"/>
              <a:t>Sec. A.Moro </a:t>
            </a:r>
            <a:r>
              <a:rPr b="1" lang="it-IT"/>
              <a:t>SOSPENSIONE </a:t>
            </a:r>
            <a:endParaRPr b="1"/>
          </a:p>
          <a:p>
            <a:pPr indent="0" lvl="0" marL="0" rtl="0" algn="l">
              <a:spcBef>
                <a:spcPts val="1000"/>
              </a:spcBef>
              <a:spcAft>
                <a:spcPts val="0"/>
              </a:spcAft>
              <a:buNone/>
            </a:pPr>
            <a:r>
              <a:rPr lang="it-IT"/>
              <a:t>Patrono 8 MAGGIO 2025 e per i ponti</a:t>
            </a:r>
            <a:endParaRPr/>
          </a:p>
          <a:p>
            <a:pPr indent="0" lvl="0" marL="0" rtl="0" algn="l">
              <a:spcBef>
                <a:spcPts val="1000"/>
              </a:spcBef>
              <a:spcAft>
                <a:spcPts val="0"/>
              </a:spcAft>
              <a:buNone/>
            </a:pPr>
            <a:r>
              <a:rPr lang="it-IT"/>
              <a:t>Giovedì 31 ottobre 2024</a:t>
            </a:r>
            <a:endParaRPr/>
          </a:p>
          <a:p>
            <a:pPr indent="0" lvl="0" marL="0" rtl="0" algn="l">
              <a:spcBef>
                <a:spcPts val="1000"/>
              </a:spcBef>
              <a:spcAft>
                <a:spcPts val="0"/>
              </a:spcAft>
              <a:buNone/>
            </a:pPr>
            <a:r>
              <a:rPr lang="it-IT"/>
              <a:t>Giorno successivo al S. Patrono ( venerdì 9 maggio 2025 per Ceriano Laghetto) </a:t>
            </a:r>
            <a:endParaRPr/>
          </a:p>
          <a:p>
            <a:pPr indent="0" lvl="0" marL="0" rtl="0" algn="l">
              <a:spcBef>
                <a:spcPts val="1000"/>
              </a:spcBef>
              <a:spcAft>
                <a:spcPts val="0"/>
              </a:spcAft>
              <a:buNone/>
            </a:pPr>
            <a:r>
              <a:rPr lang="it-IT"/>
              <a:t>Venerdì 2 maggio 2025</a:t>
            </a:r>
            <a:endParaRPr/>
          </a:p>
          <a:p>
            <a:pPr indent="0" lvl="0" marL="0" rtl="0" algn="l">
              <a:lnSpc>
                <a:spcPct val="90000"/>
              </a:lnSpc>
              <a:spcBef>
                <a:spcPts val="1000"/>
              </a:spcBef>
              <a:spcAft>
                <a:spcPts val="0"/>
              </a:spcAft>
              <a:buNone/>
            </a:pPr>
            <a:r>
              <a:t/>
            </a:r>
            <a:endParaRPr/>
          </a:p>
          <a:p>
            <a:pPr indent="0" lvl="0" marL="0" rtl="0" algn="l">
              <a:lnSpc>
                <a:spcPct val="90000"/>
              </a:lnSpc>
              <a:spcBef>
                <a:spcPts val="1000"/>
              </a:spcBef>
              <a:spcAft>
                <a:spcPts val="0"/>
              </a:spcAft>
              <a:buClr>
                <a:schemeClr val="dk1"/>
              </a:buClr>
              <a:buSzPct val="100000"/>
              <a:buNone/>
            </a:pPr>
            <a:r>
              <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5" name="Shape 245"/>
        <p:cNvGrpSpPr/>
        <p:nvPr/>
      </p:nvGrpSpPr>
      <p:grpSpPr>
        <a:xfrm>
          <a:off x="0" y="0"/>
          <a:ext cx="0" cy="0"/>
          <a:chOff x="0" y="0"/>
          <a:chExt cx="0" cy="0"/>
        </a:xfrm>
      </p:grpSpPr>
      <p:sp>
        <p:nvSpPr>
          <p:cNvPr id="246" name="Google Shape;246;g2248db3cae2_0_460"/>
          <p:cNvSpPr/>
          <p:nvPr/>
        </p:nvSpPr>
        <p:spPr>
          <a:xfrm>
            <a:off x="336884" y="321177"/>
            <a:ext cx="4332300" cy="6179700"/>
          </a:xfrm>
          <a:prstGeom prst="rect">
            <a:avLst/>
          </a:prstGeom>
          <a:solidFill>
            <a:srgbClr val="404040">
              <a:alpha val="89800"/>
            </a:srgbClr>
          </a:solidFill>
          <a:ln cap="sq" cmpd="thinThick" w="127000">
            <a:solidFill>
              <a:srgbClr val="595959">
                <a:alpha val="8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7" name="Google Shape;247;g2248db3cae2_0_460"/>
          <p:cNvSpPr txBox="1"/>
          <p:nvPr>
            <p:ph type="title"/>
          </p:nvPr>
        </p:nvSpPr>
        <p:spPr>
          <a:xfrm>
            <a:off x="719650" y="1767625"/>
            <a:ext cx="3657600" cy="8721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4400"/>
              <a:buFont typeface="Calibri"/>
              <a:buNone/>
            </a:pPr>
            <a:r>
              <a:rPr lang="it-IT">
                <a:solidFill>
                  <a:srgbClr val="FFFFFF"/>
                </a:solidFill>
                <a:latin typeface="Calibri"/>
                <a:ea typeface="Calibri"/>
                <a:cs typeface="Calibri"/>
                <a:sym typeface="Calibri"/>
              </a:rPr>
              <a:t>ORARIO</a:t>
            </a:r>
            <a:endParaRPr>
              <a:solidFill>
                <a:srgbClr val="FFFFFF"/>
              </a:solidFill>
              <a:latin typeface="Calibri"/>
              <a:ea typeface="Calibri"/>
              <a:cs typeface="Calibri"/>
              <a:sym typeface="Calibri"/>
            </a:endParaRPr>
          </a:p>
        </p:txBody>
      </p:sp>
      <p:cxnSp>
        <p:nvCxnSpPr>
          <p:cNvPr id="248" name="Google Shape;248;g2248db3cae2_0_460"/>
          <p:cNvCxnSpPr/>
          <p:nvPr/>
        </p:nvCxnSpPr>
        <p:spPr>
          <a:xfrm>
            <a:off x="1191126" y="3910267"/>
            <a:ext cx="2586900" cy="0"/>
          </a:xfrm>
          <a:prstGeom prst="straightConnector1">
            <a:avLst/>
          </a:prstGeom>
          <a:noFill/>
          <a:ln cap="flat" cmpd="sng" w="22225">
            <a:solidFill>
              <a:srgbClr val="D9D9D9"/>
            </a:solidFill>
            <a:prstDash val="solid"/>
            <a:miter lim="800000"/>
            <a:headEnd len="sm" w="sm" type="none"/>
            <a:tailEnd len="sm" w="sm" type="none"/>
          </a:ln>
        </p:spPr>
      </p:cxnSp>
      <p:sp>
        <p:nvSpPr>
          <p:cNvPr id="249" name="Google Shape;249;g2248db3cae2_0_460"/>
          <p:cNvSpPr txBox="1"/>
          <p:nvPr/>
        </p:nvSpPr>
        <p:spPr>
          <a:xfrm>
            <a:off x="5668050" y="1463875"/>
            <a:ext cx="5798700" cy="334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1800">
                <a:solidFill>
                  <a:srgbClr val="3F3F3F"/>
                </a:solidFill>
                <a:latin typeface="Century Gothic"/>
                <a:ea typeface="Century Gothic"/>
                <a:cs typeface="Century Gothic"/>
                <a:sym typeface="Century Gothic"/>
              </a:rPr>
              <a:t>Scuole secondarie di I grado:</a:t>
            </a:r>
            <a:endParaRPr sz="1800">
              <a:solidFill>
                <a:srgbClr val="3F3F3F"/>
              </a:solidFill>
              <a:latin typeface="Century Gothic"/>
              <a:ea typeface="Century Gothic"/>
              <a:cs typeface="Century Gothic"/>
              <a:sym typeface="Century Gothic"/>
            </a:endParaRPr>
          </a:p>
          <a:p>
            <a:pPr indent="0" lvl="0" marL="0" rtl="0" algn="l">
              <a:spcBef>
                <a:spcPts val="0"/>
              </a:spcBef>
              <a:spcAft>
                <a:spcPts val="0"/>
              </a:spcAft>
              <a:buNone/>
            </a:pPr>
            <a:br>
              <a:rPr lang="it-IT" sz="1800">
                <a:solidFill>
                  <a:srgbClr val="3F3F3F"/>
                </a:solidFill>
                <a:latin typeface="Century Gothic"/>
                <a:ea typeface="Century Gothic"/>
                <a:cs typeface="Century Gothic"/>
                <a:sym typeface="Century Gothic"/>
              </a:rPr>
            </a:br>
            <a:r>
              <a:rPr lang="it-IT" sz="1800">
                <a:solidFill>
                  <a:srgbClr val="3F3F3F"/>
                </a:solidFill>
                <a:latin typeface="Century Gothic"/>
                <a:ea typeface="Century Gothic"/>
                <a:cs typeface="Century Gothic"/>
                <a:sym typeface="Century Gothic"/>
              </a:rPr>
              <a:t>Inizio 12</a:t>
            </a:r>
            <a:r>
              <a:rPr lang="it-IT" sz="1800">
                <a:solidFill>
                  <a:srgbClr val="3F3F3F"/>
                </a:solidFill>
                <a:latin typeface="Century Gothic"/>
                <a:ea typeface="Century Gothic"/>
                <a:cs typeface="Century Gothic"/>
                <a:sym typeface="Century Gothic"/>
              </a:rPr>
              <a:t> settembre con orario ingresso </a:t>
            </a:r>
            <a:endParaRPr sz="1800">
              <a:solidFill>
                <a:srgbClr val="3F3F3F"/>
              </a:solidFill>
              <a:latin typeface="Century Gothic"/>
              <a:ea typeface="Century Gothic"/>
              <a:cs typeface="Century Gothic"/>
              <a:sym typeface="Century Gothic"/>
            </a:endParaRPr>
          </a:p>
          <a:p>
            <a:pPr indent="0" lvl="0" marL="0" rtl="0" algn="l">
              <a:spcBef>
                <a:spcPts val="0"/>
              </a:spcBef>
              <a:spcAft>
                <a:spcPts val="0"/>
              </a:spcAft>
              <a:buNone/>
            </a:pPr>
            <a:r>
              <a:rPr lang="it-IT" sz="1800">
                <a:solidFill>
                  <a:srgbClr val="3F3F3F"/>
                </a:solidFill>
                <a:latin typeface="Century Gothic"/>
                <a:ea typeface="Century Gothic"/>
                <a:cs typeface="Century Gothic"/>
                <a:sym typeface="Century Gothic"/>
              </a:rPr>
              <a:t>alle ore 9.00 uscita alle 12.00 per le classi 1^</a:t>
            </a:r>
            <a:endParaRPr sz="1800">
              <a:solidFill>
                <a:srgbClr val="3F3F3F"/>
              </a:solidFill>
              <a:latin typeface="Century Gothic"/>
              <a:ea typeface="Century Gothic"/>
              <a:cs typeface="Century Gothic"/>
              <a:sym typeface="Century Gothic"/>
            </a:endParaRPr>
          </a:p>
          <a:p>
            <a:pPr indent="0" lvl="0" marL="0" rtl="0" algn="l">
              <a:spcBef>
                <a:spcPts val="1000"/>
              </a:spcBef>
              <a:spcAft>
                <a:spcPts val="0"/>
              </a:spcAft>
              <a:buNone/>
            </a:pPr>
            <a:br>
              <a:rPr lang="it-IT" sz="1800">
                <a:solidFill>
                  <a:srgbClr val="3F3F3F"/>
                </a:solidFill>
                <a:latin typeface="Century Gothic"/>
                <a:ea typeface="Century Gothic"/>
                <a:cs typeface="Century Gothic"/>
                <a:sym typeface="Century Gothic"/>
              </a:rPr>
            </a:br>
            <a:r>
              <a:rPr lang="it-IT" sz="1800">
                <a:solidFill>
                  <a:srgbClr val="3F3F3F"/>
                </a:solidFill>
                <a:latin typeface="Century Gothic"/>
                <a:ea typeface="Century Gothic"/>
                <a:cs typeface="Century Gothic"/>
                <a:sym typeface="Century Gothic"/>
              </a:rPr>
              <a:t>Nei giorni dal 13 al 16 settembre orario 8.00 – 12.00</a:t>
            </a:r>
            <a:endParaRPr sz="1800">
              <a:solidFill>
                <a:srgbClr val="3F3F3F"/>
              </a:solidFill>
              <a:latin typeface="Century Gothic"/>
              <a:ea typeface="Century Gothic"/>
              <a:cs typeface="Century Gothic"/>
              <a:sym typeface="Century Gothic"/>
            </a:endParaRPr>
          </a:p>
          <a:p>
            <a:pPr indent="0" lvl="0" marL="0" rtl="0" algn="l">
              <a:spcBef>
                <a:spcPts val="1000"/>
              </a:spcBef>
              <a:spcAft>
                <a:spcPts val="0"/>
              </a:spcAft>
              <a:buNone/>
            </a:pPr>
            <a:br>
              <a:rPr lang="it-IT" sz="1800">
                <a:solidFill>
                  <a:srgbClr val="3F3F3F"/>
                </a:solidFill>
                <a:latin typeface="Century Gothic"/>
                <a:ea typeface="Century Gothic"/>
                <a:cs typeface="Century Gothic"/>
                <a:sym typeface="Century Gothic"/>
              </a:rPr>
            </a:br>
            <a:r>
              <a:rPr lang="it-IT" sz="1800">
                <a:solidFill>
                  <a:srgbClr val="3F3F3F"/>
                </a:solidFill>
                <a:latin typeface="Century Gothic"/>
                <a:ea typeface="Century Gothic"/>
                <a:cs typeface="Century Gothic"/>
                <a:sym typeface="Century Gothic"/>
              </a:rPr>
              <a:t>Dal 19 settembre orario regolare*(vedi circolare n.273_Comunicazioni avvio a.s. 2024/25)</a:t>
            </a:r>
            <a:endParaRPr sz="1800">
              <a:solidFill>
                <a:srgbClr val="3F3F3F"/>
              </a:solidFill>
              <a:latin typeface="Century Gothic"/>
              <a:ea typeface="Century Gothic"/>
              <a:cs typeface="Century Gothic"/>
              <a:sym typeface="Century Gothic"/>
            </a:endParaRPr>
          </a:p>
          <a:p>
            <a:pPr indent="0" lvl="0" marL="0" rtl="0" algn="l">
              <a:spcBef>
                <a:spcPts val="1000"/>
              </a:spcBef>
              <a:spcAft>
                <a:spcPts val="0"/>
              </a:spcAft>
              <a:buNone/>
            </a:pPr>
            <a:r>
              <a:t/>
            </a:r>
            <a:endParaRPr sz="1800">
              <a:solidFill>
                <a:srgbClr val="3F3F3F"/>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3" name="Shape 253"/>
        <p:cNvGrpSpPr/>
        <p:nvPr/>
      </p:nvGrpSpPr>
      <p:grpSpPr>
        <a:xfrm>
          <a:off x="0" y="0"/>
          <a:ext cx="0" cy="0"/>
          <a:chOff x="0" y="0"/>
          <a:chExt cx="0" cy="0"/>
        </a:xfrm>
      </p:grpSpPr>
      <p:sp>
        <p:nvSpPr>
          <p:cNvPr id="254" name="Google Shape;254;g2248db3cae2_0_317"/>
          <p:cNvSpPr/>
          <p:nvPr/>
        </p:nvSpPr>
        <p:spPr>
          <a:xfrm>
            <a:off x="336884" y="321177"/>
            <a:ext cx="4332300" cy="6179700"/>
          </a:xfrm>
          <a:prstGeom prst="rect">
            <a:avLst/>
          </a:prstGeom>
          <a:solidFill>
            <a:srgbClr val="404040">
              <a:alpha val="89800"/>
            </a:srgbClr>
          </a:solidFill>
          <a:ln cap="sq" cmpd="thinThick" w="127000">
            <a:solidFill>
              <a:srgbClr val="595959">
                <a:alpha val="8000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5" name="Google Shape;255;g2248db3cae2_0_317"/>
          <p:cNvSpPr txBox="1"/>
          <p:nvPr>
            <p:ph type="title"/>
          </p:nvPr>
        </p:nvSpPr>
        <p:spPr>
          <a:xfrm>
            <a:off x="674237" y="914400"/>
            <a:ext cx="3657600" cy="28875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4400"/>
              <a:buFont typeface="Calibri"/>
              <a:buNone/>
            </a:pPr>
            <a:r>
              <a:rPr lang="it-IT">
                <a:solidFill>
                  <a:srgbClr val="FFFFFF"/>
                </a:solidFill>
                <a:latin typeface="Calibri"/>
                <a:ea typeface="Calibri"/>
                <a:cs typeface="Calibri"/>
                <a:sym typeface="Calibri"/>
              </a:rPr>
              <a:t>Entrata e uscita </a:t>
            </a:r>
            <a:br>
              <a:rPr lang="it-IT">
                <a:solidFill>
                  <a:srgbClr val="FFFFFF"/>
                </a:solidFill>
                <a:latin typeface="Calibri"/>
                <a:ea typeface="Calibri"/>
                <a:cs typeface="Calibri"/>
                <a:sym typeface="Calibri"/>
              </a:rPr>
            </a:br>
            <a:r>
              <a:rPr lang="it-IT">
                <a:solidFill>
                  <a:srgbClr val="FFFFFF"/>
                </a:solidFill>
                <a:latin typeface="Calibri"/>
                <a:ea typeface="Calibri"/>
                <a:cs typeface="Calibri"/>
                <a:sym typeface="Calibri"/>
              </a:rPr>
              <a:t>cancello principale</a:t>
            </a:r>
            <a:br>
              <a:rPr lang="it-IT">
                <a:solidFill>
                  <a:srgbClr val="FFFFFF"/>
                </a:solidFill>
                <a:latin typeface="Calibri"/>
                <a:ea typeface="Calibri"/>
                <a:cs typeface="Calibri"/>
                <a:sym typeface="Calibri"/>
              </a:rPr>
            </a:br>
            <a:endParaRPr>
              <a:solidFill>
                <a:srgbClr val="FFFFFF"/>
              </a:solidFill>
              <a:latin typeface="Calibri"/>
              <a:ea typeface="Calibri"/>
              <a:cs typeface="Calibri"/>
              <a:sym typeface="Calibri"/>
            </a:endParaRPr>
          </a:p>
        </p:txBody>
      </p:sp>
      <p:cxnSp>
        <p:nvCxnSpPr>
          <p:cNvPr id="256" name="Google Shape;256;g2248db3cae2_0_317"/>
          <p:cNvCxnSpPr/>
          <p:nvPr/>
        </p:nvCxnSpPr>
        <p:spPr>
          <a:xfrm>
            <a:off x="1191126" y="3910267"/>
            <a:ext cx="2586900" cy="0"/>
          </a:xfrm>
          <a:prstGeom prst="straightConnector1">
            <a:avLst/>
          </a:prstGeom>
          <a:noFill/>
          <a:ln cap="flat" cmpd="sng" w="22225">
            <a:solidFill>
              <a:srgbClr val="D9D9D9"/>
            </a:solidFill>
            <a:prstDash val="solid"/>
            <a:miter lim="800000"/>
            <a:headEnd len="sm" w="sm" type="none"/>
            <a:tailEnd len="sm" w="sm" type="none"/>
          </a:ln>
        </p:spPr>
      </p:cxnSp>
      <p:graphicFrame>
        <p:nvGraphicFramePr>
          <p:cNvPr id="257" name="Google Shape;257;g2248db3cae2_0_317"/>
          <p:cNvGraphicFramePr/>
          <p:nvPr/>
        </p:nvGraphicFramePr>
        <p:xfrm>
          <a:off x="5153822" y="1225939"/>
          <a:ext cx="3000000" cy="3000000"/>
        </p:xfrm>
        <a:graphic>
          <a:graphicData uri="http://schemas.openxmlformats.org/drawingml/2006/table">
            <a:tbl>
              <a:tblPr bandRow="1" firstCol="1" firstRow="1">
                <a:solidFill>
                  <a:srgbClr val="F2F2F2">
                    <a:alpha val="29800"/>
                  </a:srgbClr>
                </a:solidFill>
                <a:tableStyleId>{1D94A6B6-A48A-4EFC-9137-61ADD6976EBB}</a:tableStyleId>
              </a:tblPr>
              <a:tblGrid>
                <a:gridCol w="4140100"/>
                <a:gridCol w="2749550"/>
              </a:tblGrid>
              <a:tr h="718650">
                <a:tc gridSpan="2">
                  <a:txBody>
                    <a:bodyPr/>
                    <a:lstStyle/>
                    <a:p>
                      <a:pPr indent="0" lvl="0" marL="0" marR="0" rtl="0" algn="ctr">
                        <a:spcBef>
                          <a:spcPts val="0"/>
                        </a:spcBef>
                        <a:spcAft>
                          <a:spcPts val="0"/>
                        </a:spcAft>
                        <a:buNone/>
                      </a:pPr>
                      <a:r>
                        <a:rPr b="0" lang="it-IT" sz="2400" u="none" cap="none" strike="noStrike">
                          <a:solidFill>
                            <a:schemeClr val="lt1"/>
                          </a:solidFill>
                        </a:rPr>
                        <a:t>Scuola Secondaria A. Moro Ceriano Laghetto</a:t>
                      </a:r>
                      <a:endParaRPr b="0" sz="2400" u="none" cap="none" strike="noStrike">
                        <a:solidFill>
                          <a:schemeClr val="lt1"/>
                        </a:solidFill>
                        <a:latin typeface="Calibri"/>
                        <a:ea typeface="Calibri"/>
                        <a:cs typeface="Calibri"/>
                        <a:sym typeface="Calibri"/>
                      </a:endParaRPr>
                    </a:p>
                  </a:txBody>
                  <a:tcPr marT="154675" marB="154675" marR="116000" marL="2010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hMerge="1"/>
              </a:tr>
              <a:tr h="718650">
                <a:tc gridSpan="2">
                  <a:txBody>
                    <a:bodyPr/>
                    <a:lstStyle/>
                    <a:p>
                      <a:pPr indent="0" lvl="0" marL="0" marR="0" rtl="0" algn="ctr">
                        <a:spcBef>
                          <a:spcPts val="0"/>
                        </a:spcBef>
                        <a:spcAft>
                          <a:spcPts val="0"/>
                        </a:spcAft>
                        <a:buNone/>
                      </a:pPr>
                      <a:r>
                        <a:rPr lang="it-IT" sz="2400">
                          <a:solidFill>
                            <a:schemeClr val="dk1"/>
                          </a:solidFill>
                        </a:rPr>
                        <a:t>Dal 19 settembre </a:t>
                      </a:r>
                      <a:endParaRPr sz="2400">
                        <a:solidFill>
                          <a:schemeClr val="dk1"/>
                        </a:solidFill>
                      </a:endParaRPr>
                    </a:p>
                    <a:p>
                      <a:pPr indent="0" lvl="0" marL="0" marR="0" rtl="0" algn="ctr">
                        <a:spcBef>
                          <a:spcPts val="0"/>
                        </a:spcBef>
                        <a:spcAft>
                          <a:spcPts val="0"/>
                        </a:spcAft>
                        <a:buNone/>
                      </a:pPr>
                      <a:r>
                        <a:rPr lang="it-IT" sz="2400" u="none" cap="none" strike="noStrike">
                          <a:solidFill>
                            <a:schemeClr val="dk1"/>
                          </a:solidFill>
                        </a:rPr>
                        <a:t>TURNO UNICO_ Classi 123^ Sezioni EFGH</a:t>
                      </a:r>
                      <a:endParaRPr sz="2400" u="none" cap="none" strike="noStrike">
                        <a:solidFill>
                          <a:schemeClr val="dk1"/>
                        </a:solidFill>
                        <a:latin typeface="Calibri"/>
                        <a:ea typeface="Calibri"/>
                        <a:cs typeface="Calibri"/>
                        <a:sym typeface="Calibri"/>
                      </a:endParaRPr>
                    </a:p>
                  </a:txBody>
                  <a:tcPr marT="154675" marB="154675" marR="116000" marL="2010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alpha val="29800"/>
                      </a:srgbClr>
                    </a:solidFill>
                  </a:tcPr>
                </a:tc>
                <a:tc hMerge="1"/>
              </a:tr>
              <a:tr h="1087675">
                <a:tc gridSpan="2">
                  <a:txBody>
                    <a:bodyPr/>
                    <a:lstStyle/>
                    <a:p>
                      <a:pPr indent="0" lvl="0" marL="0" marR="0" rtl="0" algn="l">
                        <a:spcBef>
                          <a:spcPts val="0"/>
                        </a:spcBef>
                        <a:spcAft>
                          <a:spcPts val="0"/>
                        </a:spcAft>
                        <a:buNone/>
                      </a:pPr>
                      <a:r>
                        <a:rPr lang="it-IT" sz="2400" u="none" cap="none" strike="noStrike">
                          <a:solidFill>
                            <a:schemeClr val="dk1"/>
                          </a:solidFill>
                        </a:rPr>
                        <a:t>Apertura dei cancelli alle ore 7.50 e </a:t>
                      </a:r>
                      <a:endParaRPr/>
                    </a:p>
                    <a:p>
                      <a:pPr indent="0" lvl="0" marL="0" marR="0" rtl="0" algn="l">
                        <a:spcBef>
                          <a:spcPts val="0"/>
                        </a:spcBef>
                        <a:spcAft>
                          <a:spcPts val="0"/>
                        </a:spcAft>
                        <a:buNone/>
                      </a:pPr>
                      <a:r>
                        <a:rPr lang="it-IT" sz="2400" cap="none">
                          <a:solidFill>
                            <a:schemeClr val="dk1"/>
                          </a:solidFill>
                        </a:rPr>
                        <a:t>ingresso 7.55–8.00  uscita 14.00 </a:t>
                      </a:r>
                      <a:endParaRPr sz="2400" cap="none">
                        <a:solidFill>
                          <a:schemeClr val="dk1"/>
                        </a:solidFill>
                        <a:latin typeface="Calibri"/>
                        <a:ea typeface="Calibri"/>
                        <a:cs typeface="Calibri"/>
                        <a:sym typeface="Calibri"/>
                      </a:endParaRPr>
                    </a:p>
                  </a:txBody>
                  <a:tcPr marT="154675" marB="154675" marR="116000" marL="2010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hMerge="1"/>
              </a:tr>
              <a:tr h="1087675">
                <a:tc>
                  <a:txBody>
                    <a:bodyPr/>
                    <a:lstStyle/>
                    <a:p>
                      <a:pPr indent="0" lvl="0" marL="0" marR="0" rtl="0" algn="l">
                        <a:spcBef>
                          <a:spcPts val="0"/>
                        </a:spcBef>
                        <a:spcAft>
                          <a:spcPts val="0"/>
                        </a:spcAft>
                        <a:buNone/>
                      </a:pPr>
                      <a:r>
                        <a:rPr lang="it-IT" sz="2400" cap="none">
                          <a:solidFill>
                            <a:schemeClr val="dk1"/>
                          </a:solidFill>
                        </a:rPr>
                        <a:t>Le classi 1^ Sezioni EFGH </a:t>
                      </a:r>
                      <a:endParaRPr/>
                    </a:p>
                  </a:txBody>
                  <a:tcPr marT="154675" marB="154675" marR="116000" marL="201075">
                    <a:lnL cap="flat" cmpd="sng" w="9525">
                      <a:solidFill>
                        <a:srgbClr val="000000">
                          <a:alpha val="0"/>
                        </a:srgbClr>
                      </a:solidFill>
                      <a:prstDash val="solid"/>
                      <a:round/>
                      <a:headEnd len="sm" w="sm" type="none"/>
                      <a:tailEnd len="sm" w="sm" type="none"/>
                    </a:lnL>
                    <a:lnR cap="flat" cmpd="sng" w="9525">
                      <a:solidFill>
                        <a:srgbClr val="3F3F3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alpha val="29800"/>
                      </a:srgbClr>
                    </a:solidFill>
                  </a:tcPr>
                </a:tc>
                <a:tc>
                  <a:txBody>
                    <a:bodyPr/>
                    <a:lstStyle/>
                    <a:p>
                      <a:pPr indent="0" lvl="0" marL="0" marR="0" rtl="0" algn="l">
                        <a:spcBef>
                          <a:spcPts val="0"/>
                        </a:spcBef>
                        <a:spcAft>
                          <a:spcPts val="0"/>
                        </a:spcAft>
                        <a:buNone/>
                      </a:pPr>
                      <a:r>
                        <a:rPr lang="it-IT" sz="2400" cap="none">
                          <a:solidFill>
                            <a:schemeClr val="dk1"/>
                          </a:solidFill>
                          <a:latin typeface="Calibri"/>
                          <a:ea typeface="Calibri"/>
                          <a:cs typeface="Calibri"/>
                          <a:sym typeface="Calibri"/>
                        </a:rPr>
                        <a:t>Piano terra</a:t>
                      </a:r>
                      <a:endParaRPr/>
                    </a:p>
                  </a:txBody>
                  <a:tcPr marT="154675" marB="154675" marR="116000" marL="201075">
                    <a:lnL cap="flat" cmpd="sng" w="9525">
                      <a:solidFill>
                        <a:srgbClr val="3F3F3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alpha val="29800"/>
                      </a:srgbClr>
                    </a:solidFill>
                  </a:tcPr>
                </a:tc>
              </a:tr>
              <a:tr h="801400">
                <a:tc gridSpan="2">
                  <a:txBody>
                    <a:bodyPr/>
                    <a:lstStyle/>
                    <a:p>
                      <a:pPr indent="0" lvl="0" marL="0" marR="0" rtl="0" algn="l">
                        <a:lnSpc>
                          <a:spcPct val="100000"/>
                        </a:lnSpc>
                        <a:spcBef>
                          <a:spcPts val="0"/>
                        </a:spcBef>
                        <a:spcAft>
                          <a:spcPts val="0"/>
                        </a:spcAft>
                        <a:buClr>
                          <a:schemeClr val="dk1"/>
                        </a:buClr>
                        <a:buSzPts val="1200"/>
                        <a:buFont typeface="Calibri"/>
                        <a:buNone/>
                      </a:pPr>
                      <a:r>
                        <a:rPr lang="it-IT" sz="1200">
                          <a:solidFill>
                            <a:schemeClr val="dk1"/>
                          </a:solidFill>
                        </a:rPr>
                        <a:t>Biciclette consentito ma non è custodito (declina ogni responsabilità)</a:t>
                      </a:r>
                      <a:endParaRPr/>
                    </a:p>
                    <a:p>
                      <a:pPr indent="0" lvl="0" marL="0" marR="0" rtl="0" algn="l">
                        <a:spcBef>
                          <a:spcPts val="0"/>
                        </a:spcBef>
                        <a:spcAft>
                          <a:spcPts val="0"/>
                        </a:spcAft>
                        <a:buNone/>
                      </a:pPr>
                      <a:r>
                        <a:t/>
                      </a:r>
                      <a:endParaRPr sz="2400" cap="none">
                        <a:solidFill>
                          <a:schemeClr val="dk1"/>
                        </a:solidFill>
                        <a:latin typeface="Calibri"/>
                        <a:ea typeface="Calibri"/>
                        <a:cs typeface="Calibri"/>
                        <a:sym typeface="Calibri"/>
                      </a:endParaRPr>
                    </a:p>
                  </a:txBody>
                  <a:tcPr marT="154675" marB="154675" marR="116000" marL="2010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hMerge="1"/>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ilo">
  <a:themeElements>
    <a:clrScheme name="Filo">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2021-09-05T14:12:49Z</dcterms:created>
  <dc:creator>rita.iuliani@hotmail.com</dc:creator>
</cp:coreProperties>
</file>